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idarts.com/" TargetMode="External"/><Relationship Id="rId2" Type="http://schemas.openxmlformats.org/officeDocument/2006/relationships/hyperlink" Target="http://www.huidinfo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F277C1-7CF8-08CA-57AE-0B7249D08C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avonden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A8B262-1D36-6BBE-2676-D09AC6338C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21-03-2023</a:t>
            </a:r>
          </a:p>
          <a:p>
            <a:r>
              <a:rPr lang="nl-NL" dirty="0" err="1"/>
              <a:t>Raf</a:t>
            </a:r>
            <a:r>
              <a:rPr lang="nl-NL" dirty="0"/>
              <a:t> Lijnen en Leen Paumen</a:t>
            </a:r>
          </a:p>
        </p:txBody>
      </p:sp>
    </p:spTree>
    <p:extLst>
      <p:ext uri="{BB962C8B-B14F-4D97-AF65-F5344CB8AC3E}">
        <p14:creationId xmlns:p14="http://schemas.microsoft.com/office/powerpoint/2010/main" val="1082875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972E08-8922-7B69-2F77-86B57AD1F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oNYCHOMYCOSE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54AF73-AC8D-533D-91D2-4F6A08A8E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Onschuldig, geneest nooit spontaan.</a:t>
            </a:r>
          </a:p>
          <a:p>
            <a:r>
              <a:rPr lang="nl-NL" dirty="0"/>
              <a:t>Prevalentie: 5,5 % wereldwijd, &gt; 20% bij 60-plussers</a:t>
            </a:r>
          </a:p>
          <a:p>
            <a:r>
              <a:rPr lang="nl-NL" dirty="0"/>
              <a:t>Behandeling: </a:t>
            </a:r>
          </a:p>
          <a:p>
            <a:pPr lvl="1"/>
            <a:r>
              <a:rPr lang="nl-NL" dirty="0"/>
              <a:t>Oraal met terbinafine (voeten) of itraconazol (handen)</a:t>
            </a:r>
          </a:p>
          <a:p>
            <a:pPr lvl="1"/>
            <a:r>
              <a:rPr lang="nl-NL" dirty="0"/>
              <a:t>Lokaal </a:t>
            </a:r>
            <a:r>
              <a:rPr lang="nl-NL" dirty="0" err="1"/>
              <a:t>miconazol</a:t>
            </a:r>
            <a:r>
              <a:rPr lang="nl-NL" dirty="0"/>
              <a:t>: 17 % kans op genezing</a:t>
            </a:r>
          </a:p>
          <a:p>
            <a:pPr lvl="1"/>
            <a:r>
              <a:rPr lang="nl-NL" dirty="0"/>
              <a:t>Nagelextractie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19CE7E1-BCE0-6DCC-16EE-EDB518622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184" y="1066800"/>
            <a:ext cx="2352136" cy="176410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896C49B-5BEA-8429-07B9-64B257061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7184" y="3762555"/>
            <a:ext cx="2352137" cy="176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E843F-66BC-0406-F01F-E95959C1E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Onychomycose</a:t>
            </a:r>
            <a:r>
              <a:rPr lang="nl-NL" dirty="0"/>
              <a:t>: terbinafine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2E52E8-5431-25A9-1F6E-AABA084A7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Dosering aangepast aan nierfunctie, 3 maanden</a:t>
            </a:r>
          </a:p>
          <a:p>
            <a:r>
              <a:rPr lang="nl-NL" dirty="0"/>
              <a:t>Bijwerkingen: </a:t>
            </a:r>
          </a:p>
          <a:p>
            <a:pPr lvl="1"/>
            <a:r>
              <a:rPr lang="nl-NL" dirty="0"/>
              <a:t>&gt;10 %: Hoofdpijn, misselijkheid, buikpijn, gewrichtspijn, erytheem</a:t>
            </a:r>
          </a:p>
          <a:p>
            <a:pPr lvl="1"/>
            <a:r>
              <a:rPr lang="nl-NL" dirty="0"/>
              <a:t>1-10 % : Duizeligheid, depressie, vermoeidheid, smaakverlies (dysgeusie, </a:t>
            </a:r>
            <a:r>
              <a:rPr lang="nl-NL" dirty="0" err="1"/>
              <a:t>hypogeusie</a:t>
            </a:r>
            <a:r>
              <a:rPr lang="nl-NL" dirty="0"/>
              <a:t> en </a:t>
            </a:r>
            <a:r>
              <a:rPr lang="nl-NL" dirty="0" err="1"/>
              <a:t>ageusie</a:t>
            </a:r>
            <a:r>
              <a:rPr lang="nl-NL" dirty="0"/>
              <a:t>)</a:t>
            </a:r>
          </a:p>
          <a:p>
            <a:pPr lvl="1"/>
            <a:r>
              <a:rPr lang="nl-NL" dirty="0"/>
              <a:t>0,01 – 0,1% : stijging van leverenzymwaarden, bloedbeeldafwijkingen, levertoxiciteit, gehoorverlies</a:t>
            </a:r>
          </a:p>
          <a:p>
            <a:r>
              <a:rPr lang="nl-NL" dirty="0"/>
              <a:t>Meerdere medicatie interacties</a:t>
            </a:r>
          </a:p>
          <a:p>
            <a:r>
              <a:rPr lang="nl-NL" dirty="0"/>
              <a:t>Contra-indicatie: levercirrose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FFF89C7-EEDD-A8FE-64FF-7A95987E2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117" y="230038"/>
            <a:ext cx="3562710" cy="267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10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80E84-085F-3917-D65F-E2CABE58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Onychomycose</a:t>
            </a:r>
            <a:r>
              <a:rPr lang="nl-NL" dirty="0"/>
              <a:t>: itraconazol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4396D6-F087-0764-AB56-3BF5D3537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Voordeel:  ook de gisten </a:t>
            </a:r>
            <a:r>
              <a:rPr lang="nl-NL" dirty="0" err="1"/>
              <a:t>meebehandelen</a:t>
            </a:r>
            <a:endParaRPr lang="nl-NL" dirty="0"/>
          </a:p>
          <a:p>
            <a:r>
              <a:rPr lang="nl-NL" dirty="0"/>
              <a:t>6 weken behandelen of </a:t>
            </a:r>
            <a:r>
              <a:rPr lang="nl-NL" dirty="0" err="1"/>
              <a:t>pulse</a:t>
            </a:r>
            <a:r>
              <a:rPr lang="nl-NL" dirty="0"/>
              <a:t> behandeling</a:t>
            </a:r>
          </a:p>
          <a:p>
            <a:r>
              <a:rPr lang="nl-NL" dirty="0"/>
              <a:t>Bijwerkingen: </a:t>
            </a:r>
          </a:p>
          <a:p>
            <a:pPr lvl="1"/>
            <a:r>
              <a:rPr lang="nl-NL" dirty="0"/>
              <a:t>Gelijkaardig aan terbinafine. </a:t>
            </a:r>
          </a:p>
          <a:p>
            <a:pPr lvl="1"/>
            <a:r>
              <a:rPr lang="nl-NL" dirty="0"/>
              <a:t>Ook levertoxiciteit, hartfalen, gehoorverlies (0,01- 0,1 %).</a:t>
            </a:r>
          </a:p>
          <a:p>
            <a:r>
              <a:rPr lang="nl-NL" dirty="0"/>
              <a:t>Veel medicatie interacties (remmer CYP3a)</a:t>
            </a:r>
          </a:p>
          <a:p>
            <a:r>
              <a:rPr lang="nl-NL" dirty="0"/>
              <a:t>Contra-indicatie: Hartfalen, lange </a:t>
            </a:r>
            <a:r>
              <a:rPr lang="nl-NL" dirty="0" err="1"/>
              <a:t>Qt</a:t>
            </a:r>
            <a:r>
              <a:rPr lang="nl-NL" dirty="0"/>
              <a:t>-syndroom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21BDDBB-E530-E4A4-40C8-E7C5BEB4B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9433" y="1095395"/>
            <a:ext cx="3433315" cy="25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31F4A-EF14-57BA-573F-ABCBAFD4F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Acne: </a:t>
            </a:r>
            <a:r>
              <a:rPr lang="nl-NL" dirty="0" err="1"/>
              <a:t>Roaccutane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FF5311-9141-9E35-5BAA-DB61CBB17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= </a:t>
            </a:r>
            <a:r>
              <a:rPr lang="nl-NL" dirty="0" err="1"/>
              <a:t>Isotretinoïne</a:t>
            </a:r>
            <a:endParaRPr lang="nl-NL" dirty="0"/>
          </a:p>
          <a:p>
            <a:r>
              <a:rPr lang="nl-NL" dirty="0"/>
              <a:t>Taak voor ons als huisarts?</a:t>
            </a:r>
          </a:p>
          <a:p>
            <a:r>
              <a:rPr lang="nl-NL" dirty="0"/>
              <a:t>Indicaties: ernstige of therapieresistente acné</a:t>
            </a:r>
          </a:p>
          <a:p>
            <a:r>
              <a:rPr lang="nl-NL" dirty="0"/>
              <a:t>Bijwerkingen: </a:t>
            </a:r>
          </a:p>
          <a:p>
            <a:pPr lvl="1"/>
            <a:r>
              <a:rPr lang="nl-NL" dirty="0"/>
              <a:t>Vaak:  Droge huid, droge ogen, hoofdpijn, bloedneus</a:t>
            </a:r>
          </a:p>
          <a:p>
            <a:pPr lvl="1"/>
            <a:r>
              <a:rPr lang="nl-NL" dirty="0"/>
              <a:t>Potentieel ernstig: bloedbeeldafwijkingen, leverenzymstijgingen, ..,</a:t>
            </a:r>
          </a:p>
          <a:p>
            <a:r>
              <a:rPr lang="nl-NL" dirty="0"/>
              <a:t>Contra-indicaties: zwangerschap, borstvoeding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9B59079-E177-C2CC-4D57-F701AEFB56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115" y="2573467"/>
            <a:ext cx="4239530" cy="2786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61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>
            <a:extLst>
              <a:ext uri="{FF2B5EF4-FFF2-40B4-BE49-F238E27FC236}">
                <a16:creationId xmlns:a16="http://schemas.microsoft.com/office/drawing/2014/main" id="{6A6A5B36-850B-3102-64F5-1550215C69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83" r="7364"/>
          <a:stretch/>
        </p:blipFill>
        <p:spPr>
          <a:xfrm>
            <a:off x="9787102" y="3921692"/>
            <a:ext cx="2277374" cy="289492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258306F-9633-017E-9CC7-7B686F3A2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398" y="286241"/>
            <a:ext cx="4021078" cy="35592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E6802C1-0942-6DEB-D928-F203AE20D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Lichen</a:t>
            </a:r>
            <a:r>
              <a:rPr lang="nl-NL" dirty="0"/>
              <a:t> sclerosus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42E41E-751C-9F35-0ED4-ED434ABDB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Behandeling</a:t>
            </a:r>
          </a:p>
          <a:p>
            <a:r>
              <a:rPr lang="nl-NL" dirty="0"/>
              <a:t>Klasse 3 of 4 corticosteroïd  1 maand + indifferente zalf</a:t>
            </a:r>
          </a:p>
          <a:p>
            <a:r>
              <a:rPr lang="nl-NL" dirty="0"/>
              <a:t>Afbouwen naar </a:t>
            </a:r>
            <a:r>
              <a:rPr lang="nl-NL" dirty="0" err="1"/>
              <a:t>intermittent</a:t>
            </a:r>
            <a:r>
              <a:rPr lang="nl-NL" dirty="0"/>
              <a:t> gebruik	</a:t>
            </a:r>
          </a:p>
          <a:p>
            <a:r>
              <a:rPr lang="nl-NL" dirty="0"/>
              <a:t>Controles inplannen</a:t>
            </a:r>
          </a:p>
          <a:p>
            <a:r>
              <a:rPr lang="nl-NL" dirty="0"/>
              <a:t>ZN verwijzing: dermatoloog of gynaecoloog? </a:t>
            </a:r>
          </a:p>
        </p:txBody>
      </p:sp>
    </p:spTree>
    <p:extLst>
      <p:ext uri="{BB962C8B-B14F-4D97-AF65-F5344CB8AC3E}">
        <p14:creationId xmlns:p14="http://schemas.microsoft.com/office/powerpoint/2010/main" val="2249939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5434BB-69D9-F2F5-A4CA-81B365F14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	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E2CCA3-A31D-E025-8F68-A1CF8213A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NHG-standaarden</a:t>
            </a:r>
          </a:p>
          <a:p>
            <a:pPr lvl="1"/>
            <a:r>
              <a:rPr lang="nl-NL" dirty="0"/>
              <a:t>NHG - richtlijn: </a:t>
            </a:r>
            <a:r>
              <a:rPr lang="nl-NL" dirty="0" err="1"/>
              <a:t>Dermatomycosen</a:t>
            </a:r>
            <a:endParaRPr lang="nl-NL" dirty="0"/>
          </a:p>
          <a:p>
            <a:pPr lvl="1"/>
            <a:r>
              <a:rPr lang="nl-NL" dirty="0"/>
              <a:t>NHG - richtlijn: Acne</a:t>
            </a:r>
          </a:p>
          <a:p>
            <a:pPr lvl="1"/>
            <a:r>
              <a:rPr lang="nl-NL" dirty="0"/>
              <a:t>NHG - richtlijn: </a:t>
            </a:r>
            <a:r>
              <a:rPr lang="nl-NL" dirty="0" err="1"/>
              <a:t>Lichen</a:t>
            </a:r>
            <a:r>
              <a:rPr lang="nl-NL" dirty="0"/>
              <a:t> Sclerosus</a:t>
            </a:r>
          </a:p>
          <a:p>
            <a:r>
              <a:rPr lang="nl-NL" dirty="0"/>
              <a:t>Farmacotherapeutisch kompas</a:t>
            </a:r>
          </a:p>
          <a:p>
            <a:r>
              <a:rPr lang="nl-NL" dirty="0">
                <a:hlinkClick r:id="rId2"/>
              </a:rPr>
              <a:t>www.huidinfo.nl</a:t>
            </a:r>
            <a:endParaRPr lang="nl-NL" dirty="0"/>
          </a:p>
          <a:p>
            <a:r>
              <a:rPr lang="nl-NL" dirty="0">
                <a:hlinkClick r:id="rId3"/>
              </a:rPr>
              <a:t>www.huidarts.com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1824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mels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{E27D7C52-F8D2-4B4D-89FE-47939040FE36}tf03457452</Template>
  <TotalTime>3427</TotalTime>
  <Words>255</Words>
  <Application>Microsoft Office PowerPoint</Application>
  <PresentationFormat>Breedbeeld</PresentationFormat>
  <Paragraphs>49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Hemels</vt:lpstr>
      <vt:lpstr>De avonden</vt:lpstr>
      <vt:lpstr>oNYCHOMYCOSE</vt:lpstr>
      <vt:lpstr>Onychomycose: terbinafine</vt:lpstr>
      <vt:lpstr>Onychomycose: itraconazol</vt:lpstr>
      <vt:lpstr>Acne: Roaccutane</vt:lpstr>
      <vt:lpstr>Lichen sclerosus</vt:lpstr>
      <vt:lpstr>Bronnen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Leen Paumen</dc:creator>
  <cp:lastModifiedBy>Leen Paumen</cp:lastModifiedBy>
  <cp:revision>4</cp:revision>
  <dcterms:created xsi:type="dcterms:W3CDTF">2023-03-18T12:05:46Z</dcterms:created>
  <dcterms:modified xsi:type="dcterms:W3CDTF">2023-03-20T21:53:45Z</dcterms:modified>
</cp:coreProperties>
</file>