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sldIdLst>
    <p:sldId id="256" r:id="rId5"/>
    <p:sldId id="273" r:id="rId6"/>
    <p:sldId id="259" r:id="rId7"/>
    <p:sldId id="257" r:id="rId8"/>
    <p:sldId id="262" r:id="rId9"/>
    <p:sldId id="264" r:id="rId10"/>
    <p:sldId id="265" r:id="rId11"/>
    <p:sldId id="267" r:id="rId12"/>
    <p:sldId id="268" r:id="rId13"/>
    <p:sldId id="260" r:id="rId14"/>
    <p:sldId id="276" r:id="rId15"/>
    <p:sldId id="275" r:id="rId16"/>
    <p:sldId id="274" r:id="rId17"/>
    <p:sldId id="272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C989"/>
    <a:srgbClr val="B2A2C2"/>
    <a:srgbClr val="A1B55B"/>
    <a:srgbClr val="8268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6562" autoAdjust="0"/>
  </p:normalViewPr>
  <p:slideViewPr>
    <p:cSldViewPr snapToGrid="0">
      <p:cViewPr varScale="1">
        <p:scale>
          <a:sx n="96" d="100"/>
          <a:sy n="96" d="100"/>
        </p:scale>
        <p:origin x="894" y="-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Tevredenheid</c:v>
                </c:pt>
              </c:strCache>
            </c:strRef>
          </c:tx>
          <c:spPr>
            <a:solidFill>
              <a:srgbClr val="A1B55B"/>
            </a:solidFill>
            <a:ln>
              <a:noFill/>
            </a:ln>
            <a:effectLst/>
          </c:spPr>
          <c:invertIfNegative val="0"/>
          <c:cat>
            <c:strRef>
              <c:f>Blad1!$A$2:$A$6</c:f>
              <c:strCache>
                <c:ptCount val="5"/>
                <c:pt idx="0">
                  <c:v>helemaal niet tevreden</c:v>
                </c:pt>
                <c:pt idx="1">
                  <c:v>niet tevreden</c:v>
                </c:pt>
                <c:pt idx="2">
                  <c:v>neutraal</c:v>
                </c:pt>
                <c:pt idx="3">
                  <c:v>tevreden</c:v>
                </c:pt>
                <c:pt idx="4">
                  <c:v>heel tevreden</c:v>
                </c:pt>
              </c:strCache>
            </c:strRef>
          </c:cat>
          <c:val>
            <c:numRef>
              <c:f>Blad1!$B$2:$B$6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11</c:v>
                </c:pt>
                <c:pt idx="3">
                  <c:v>9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56E-405E-A033-BDF2B3A87F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77123680"/>
        <c:axId val="1960389216"/>
      </c:barChart>
      <c:catAx>
        <c:axId val="19771236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1960389216"/>
        <c:crosses val="autoZero"/>
        <c:auto val="1"/>
        <c:lblAlgn val="ctr"/>
        <c:lblOffset val="100"/>
        <c:noMultiLvlLbl val="0"/>
      </c:catAx>
      <c:valAx>
        <c:axId val="1960389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19771236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nl-NL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Verschil in verstoringen</c:v>
                </c:pt>
              </c:strCache>
            </c:strRef>
          </c:tx>
          <c:spPr>
            <a:solidFill>
              <a:srgbClr val="A1B55B"/>
            </a:solidFill>
            <a:ln>
              <a:noFill/>
            </a:ln>
            <a:effectLst/>
          </c:spPr>
          <c:invertIfNegative val="0"/>
          <c:cat>
            <c:strRef>
              <c:f>Blad1!$A$2:$A$4</c:f>
              <c:strCache>
                <c:ptCount val="3"/>
                <c:pt idx="0">
                  <c:v>geen verschil</c:v>
                </c:pt>
                <c:pt idx="1">
                  <c:v>een beetje verschil</c:v>
                </c:pt>
                <c:pt idx="2">
                  <c:v>heel veel verschil</c:v>
                </c:pt>
              </c:strCache>
            </c:strRef>
          </c:cat>
          <c:val>
            <c:numRef>
              <c:f>Blad1!$B$2:$B$4</c:f>
              <c:numCache>
                <c:formatCode>General</c:formatCode>
                <c:ptCount val="3"/>
                <c:pt idx="0">
                  <c:v>8</c:v>
                </c:pt>
                <c:pt idx="1">
                  <c:v>11</c:v>
                </c:pt>
                <c:pt idx="2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56E-405E-A033-BDF2B3A87F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77123680"/>
        <c:axId val="1960389216"/>
      </c:barChart>
      <c:catAx>
        <c:axId val="19771236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1960389216"/>
        <c:crosses val="autoZero"/>
        <c:auto val="1"/>
        <c:lblAlgn val="ctr"/>
        <c:lblOffset val="100"/>
        <c:noMultiLvlLbl val="0"/>
      </c:catAx>
      <c:valAx>
        <c:axId val="1960389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19771236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nl-NL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Tijdsinvestering aanvrager</c:v>
                </c:pt>
              </c:strCache>
            </c:strRef>
          </c:tx>
          <c:spPr>
            <a:solidFill>
              <a:srgbClr val="A1B55B"/>
            </a:solidFill>
            <a:ln>
              <a:noFill/>
            </a:ln>
            <a:effectLst/>
          </c:spPr>
          <c:invertIfNegative val="0"/>
          <c:cat>
            <c:strRef>
              <c:f>Blad1!$A$2:$A$5</c:f>
              <c:strCache>
                <c:ptCount val="4"/>
                <c:pt idx="0">
                  <c:v>0-5 minuten</c:v>
                </c:pt>
                <c:pt idx="1">
                  <c:v>5-10 minuten</c:v>
                </c:pt>
                <c:pt idx="2">
                  <c:v>10-15 minuten </c:v>
                </c:pt>
                <c:pt idx="3">
                  <c:v>&gt; 15 minuten</c:v>
                </c:pt>
              </c:strCache>
            </c:strRef>
          </c:cat>
          <c:val>
            <c:numRef>
              <c:f>Blad1!$B$2:$B$5</c:f>
              <c:numCache>
                <c:formatCode>General</c:formatCode>
                <c:ptCount val="4"/>
                <c:pt idx="0">
                  <c:v>6</c:v>
                </c:pt>
                <c:pt idx="1">
                  <c:v>8</c:v>
                </c:pt>
                <c:pt idx="2">
                  <c:v>1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56E-405E-A033-BDF2B3A87F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77123680"/>
        <c:axId val="1960389216"/>
      </c:barChart>
      <c:catAx>
        <c:axId val="19771236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1960389216"/>
        <c:crosses val="autoZero"/>
        <c:auto val="1"/>
        <c:lblAlgn val="ctr"/>
        <c:lblOffset val="100"/>
        <c:noMultiLvlLbl val="0"/>
      </c:catAx>
      <c:valAx>
        <c:axId val="1960389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19771236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nl-NL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Tijdsinvestering beantwoorden</c:v>
                </c:pt>
              </c:strCache>
            </c:strRef>
          </c:tx>
          <c:spPr>
            <a:solidFill>
              <a:srgbClr val="A1B55B"/>
            </a:solidFill>
            <a:ln>
              <a:noFill/>
            </a:ln>
            <a:effectLst/>
          </c:spPr>
          <c:invertIfNegative val="0"/>
          <c:cat>
            <c:strRef>
              <c:f>Blad1!$A$2:$A$6</c:f>
              <c:strCache>
                <c:ptCount val="5"/>
                <c:pt idx="0">
                  <c:v>0-5 minuten</c:v>
                </c:pt>
                <c:pt idx="1">
                  <c:v>5-10 minuten</c:v>
                </c:pt>
                <c:pt idx="2">
                  <c:v>10-15 minuten </c:v>
                </c:pt>
                <c:pt idx="3">
                  <c:v>15-20 minuten</c:v>
                </c:pt>
                <c:pt idx="4">
                  <c:v>&gt; 20 minuten</c:v>
                </c:pt>
              </c:strCache>
            </c:strRef>
          </c:cat>
          <c:val>
            <c:numRef>
              <c:f>Blad1!$B$2:$B$6</c:f>
              <c:numCache>
                <c:formatCode>General</c:formatCode>
                <c:ptCount val="5"/>
                <c:pt idx="0">
                  <c:v>0</c:v>
                </c:pt>
                <c:pt idx="1">
                  <c:v>3</c:v>
                </c:pt>
                <c:pt idx="2">
                  <c:v>3</c:v>
                </c:pt>
                <c:pt idx="3">
                  <c:v>1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7B4-4E7C-BD21-AE2655D4D0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77123680"/>
        <c:axId val="1960389216"/>
      </c:barChart>
      <c:catAx>
        <c:axId val="19771236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1960389216"/>
        <c:crosses val="autoZero"/>
        <c:auto val="1"/>
        <c:lblAlgn val="ctr"/>
        <c:lblOffset val="100"/>
        <c:noMultiLvlLbl val="0"/>
      </c:catAx>
      <c:valAx>
        <c:axId val="1960389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19771236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nl-NL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Kwaliteit beantwoording</c:v>
                </c:pt>
              </c:strCache>
            </c:strRef>
          </c:tx>
          <c:spPr>
            <a:solidFill>
              <a:srgbClr val="A1B55B"/>
            </a:solidFill>
            <a:ln>
              <a:noFill/>
            </a:ln>
            <a:effectLst/>
          </c:spPr>
          <c:invertIfNegative val="0"/>
          <c:cat>
            <c:strRef>
              <c:f>Blad1!$A$2:$A$5</c:f>
              <c:strCache>
                <c:ptCount val="4"/>
                <c:pt idx="0">
                  <c:v>Heel slecht</c:v>
                </c:pt>
                <c:pt idx="1">
                  <c:v>Slecht</c:v>
                </c:pt>
                <c:pt idx="2">
                  <c:v>Goed</c:v>
                </c:pt>
                <c:pt idx="3">
                  <c:v>Heel goed</c:v>
                </c:pt>
              </c:strCache>
            </c:strRef>
          </c:cat>
          <c:val>
            <c:numRef>
              <c:f>Blad1!$B$2:$B$5</c:f>
              <c:numCache>
                <c:formatCode>General</c:formatCode>
                <c:ptCount val="4"/>
                <c:pt idx="0">
                  <c:v>1</c:v>
                </c:pt>
                <c:pt idx="1">
                  <c:v>4</c:v>
                </c:pt>
                <c:pt idx="2">
                  <c:v>11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56E-405E-A033-BDF2B3A87F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77123680"/>
        <c:axId val="1960389216"/>
      </c:barChart>
      <c:catAx>
        <c:axId val="19771236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1960389216"/>
        <c:crosses val="autoZero"/>
        <c:auto val="1"/>
        <c:lblAlgn val="ctr"/>
        <c:lblOffset val="100"/>
        <c:noMultiLvlLbl val="0"/>
      </c:catAx>
      <c:valAx>
        <c:axId val="1960389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19771236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nl-NL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Kwaliteit aanvraag</c:v>
                </c:pt>
              </c:strCache>
            </c:strRef>
          </c:tx>
          <c:spPr>
            <a:solidFill>
              <a:srgbClr val="A1B55B"/>
            </a:solidFill>
            <a:ln>
              <a:noFill/>
            </a:ln>
            <a:effectLst/>
          </c:spPr>
          <c:invertIfNegative val="0"/>
          <c:cat>
            <c:strRef>
              <c:f>Blad1!$A$2:$A$5</c:f>
              <c:strCache>
                <c:ptCount val="4"/>
                <c:pt idx="0">
                  <c:v>Heel slecht</c:v>
                </c:pt>
                <c:pt idx="1">
                  <c:v>Slecht</c:v>
                </c:pt>
                <c:pt idx="2">
                  <c:v>Goed</c:v>
                </c:pt>
                <c:pt idx="3">
                  <c:v>Heel goed</c:v>
                </c:pt>
              </c:strCache>
            </c:strRef>
          </c:cat>
          <c:val>
            <c:numRef>
              <c:f>Blad1!$B$2:$B$5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3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56E-405E-A033-BDF2B3A87F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77123680"/>
        <c:axId val="1960389216"/>
      </c:barChart>
      <c:catAx>
        <c:axId val="19771236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1960389216"/>
        <c:crosses val="autoZero"/>
        <c:auto val="1"/>
        <c:lblAlgn val="ctr"/>
        <c:lblOffset val="100"/>
        <c:noMultiLvlLbl val="0"/>
      </c:catAx>
      <c:valAx>
        <c:axId val="1960389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19771236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nl-N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1707CB-150B-4CBF-B14E-940216578327}" type="datetimeFigureOut">
              <a:rPr lang="nl-NL" smtClean="0"/>
              <a:t>30-10-2023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CC8367-27EA-40B8-90C0-86D063594F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1280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Goed meedenkconsult omdat:</a:t>
            </a:r>
          </a:p>
          <a:p>
            <a:pPr marL="171450" indent="-171450">
              <a:buFontTx/>
              <a:buChar char="-"/>
            </a:pPr>
            <a:r>
              <a:rPr lang="nl-NL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Adequate relevante medische gegevens, en adequate vraagstelling</a:t>
            </a:r>
          </a:p>
          <a:p>
            <a:pPr marL="171450" indent="-171450">
              <a:buFontTx/>
              <a:buChar char="-"/>
            </a:pPr>
            <a:r>
              <a:rPr lang="nl-NL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Niet urgent</a:t>
            </a:r>
          </a:p>
          <a:p>
            <a:pPr marL="171450" indent="-171450">
              <a:buFontTx/>
              <a:buChar char="-"/>
            </a:pPr>
            <a:r>
              <a:rPr lang="nl-NL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Meerwaarde </a:t>
            </a:r>
            <a:r>
              <a:rPr lang="nl-NL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tov</a:t>
            </a:r>
            <a:r>
              <a:rPr lang="nl-NL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telefoontje, want niet-endocrinoloog heeft op rustig tijdstip met collega kunnen overleggen</a:t>
            </a:r>
          </a:p>
          <a:p>
            <a:pPr marL="0" indent="0">
              <a:buFontTx/>
              <a:buNone/>
            </a:pPr>
            <a:r>
              <a:rPr lang="nl-NL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Zodat er op korte termijn patiënt bij juiste internist wordt gepland, met vooronderzoeken</a:t>
            </a:r>
          </a:p>
          <a:p>
            <a:pPr marL="0" indent="0">
              <a:buFontTx/>
              <a:buNone/>
            </a:pPr>
            <a:r>
              <a:rPr lang="nl-NL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Gedachtegang en ook adviezen bij palpitaties gegeven</a:t>
            </a:r>
          </a:p>
          <a:p>
            <a:pPr marL="0" indent="0">
              <a:buFontTx/>
              <a:buNone/>
            </a:pPr>
            <a:r>
              <a:rPr lang="nl-NL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Zwart op wit: geen informatie verlies aan telefoon, of verkeerder lijk te interpreteren informatie</a:t>
            </a:r>
          </a:p>
          <a:p>
            <a:endParaRPr lang="nl-NL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nl-NL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CC8367-27EA-40B8-90C0-86D063594F25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63632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Goed consult omdat</a:t>
            </a:r>
          </a:p>
          <a:p>
            <a:endParaRPr lang="nl-NL" dirty="0"/>
          </a:p>
          <a:p>
            <a:r>
              <a:rPr lang="nl-NL" dirty="0"/>
              <a:t>Adequate medische gegevens en vraagstelling</a:t>
            </a:r>
          </a:p>
          <a:p>
            <a:r>
              <a:rPr lang="nl-NL" dirty="0"/>
              <a:t>Zorg goedkoper en dichter bij huis, zorg op maat voor de kwetsbaardere patiënt</a:t>
            </a:r>
          </a:p>
          <a:p>
            <a:endParaRPr lang="nl-NL" dirty="0"/>
          </a:p>
          <a:p>
            <a:r>
              <a:rPr lang="nl-NL" dirty="0"/>
              <a:t>Extra vragen die dit antwoord bij huisarts geeft: wanneer wordt nieuwe meting geadviseerd (volgens richtlijn binnen één week, gezien hoge leeftijd daarvan afwijken?), wat te doen met uitslag 2</a:t>
            </a:r>
            <a:r>
              <a:rPr lang="nl-NL" baseline="30000" dirty="0"/>
              <a:t>e</a:t>
            </a:r>
            <a:r>
              <a:rPr lang="nl-NL" dirty="0"/>
              <a:t> meting en wanneer wel te verwijzen (volgens richtlijn als 2</a:t>
            </a:r>
            <a:r>
              <a:rPr lang="nl-NL" baseline="30000" dirty="0"/>
              <a:t>e</a:t>
            </a:r>
            <a:r>
              <a:rPr lang="nl-NL" dirty="0"/>
              <a:t> meting ook sterk verhoogde </a:t>
            </a:r>
            <a:r>
              <a:rPr lang="nl-NL" dirty="0" err="1"/>
              <a:t>albuminurie</a:t>
            </a:r>
            <a:r>
              <a:rPr lang="nl-NL" dirty="0"/>
              <a:t> laat zien, maar heeft dat hier meerwaarde)? 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CC8367-27EA-40B8-90C0-86D063594F25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76892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Geen goed consult omdat</a:t>
            </a:r>
          </a:p>
          <a:p>
            <a:r>
              <a:rPr lang="nl-NL" dirty="0"/>
              <a:t>Relevante medische gegevens ontbreken</a:t>
            </a:r>
          </a:p>
          <a:p>
            <a:r>
              <a:rPr lang="nl-NL" dirty="0"/>
              <a:t>Vraagstelling te breed</a:t>
            </a:r>
          </a:p>
          <a:p>
            <a:r>
              <a:rPr lang="nl-NL" dirty="0"/>
              <a:t>Ik verwacht niet dat een huisarts dezelfde vraag had gesteld telefonisch</a:t>
            </a:r>
          </a:p>
          <a:p>
            <a:endParaRPr lang="nl-NL" dirty="0"/>
          </a:p>
          <a:p>
            <a:r>
              <a:rPr lang="nl-NL" dirty="0" err="1"/>
              <a:t>Viplife</a:t>
            </a:r>
            <a:r>
              <a:rPr lang="nl-NL" dirty="0"/>
              <a:t> wordt nu gebruikt om erg laagdrempelig aspecifieke vragen te stellen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CC8367-27EA-40B8-90C0-86D063594F25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83668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CC8367-27EA-40B8-90C0-86D063594F25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49585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A6186C-5AE0-3FAA-1492-4526884802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F428B85-9594-B545-3419-A4952DE01F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37931F3-CBBA-A55F-858B-F7C1E5C3F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1E250-2475-4571-AACE-A61C0334D493}" type="datetimeFigureOut">
              <a:rPr lang="nl-NL" smtClean="0"/>
              <a:t>30-10-2023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DEB45A9-2A29-B814-5FA2-6E2B297B8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91EFFBF-5375-EE73-CAB8-BD58B4C5C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EBF09-B080-4EF8-BF4D-EB8F41DF48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0071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E6A751-02E1-F375-9A18-21E2F1F2E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5F7500BE-663A-FEC6-1B0B-DB46393535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45BB709-7BE6-448A-4C43-91FA236D3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1E250-2475-4571-AACE-A61C0334D493}" type="datetimeFigureOut">
              <a:rPr lang="nl-NL" smtClean="0"/>
              <a:t>30-10-2023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978B55C-9FAF-741C-9A24-C48D1A5CF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B5C719A-FFA6-F304-1114-2CE592ADC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EBF09-B080-4EF8-BF4D-EB8F41DF48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4841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EF213A34-A40D-F7C1-B12E-C22444E2A8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E3135BB-ACC4-204D-23DE-B98F2F93E0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187FC49-FD4C-5DB5-58C9-08F2242FF5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1E250-2475-4571-AACE-A61C0334D493}" type="datetimeFigureOut">
              <a:rPr lang="nl-NL" smtClean="0"/>
              <a:t>30-10-2023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6260B31-27C1-01D3-5970-7A0E1C35E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FCC61F9-9F42-1849-E084-FF611BB0D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EBF09-B080-4EF8-BF4D-EB8F41DF48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5330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7D63D7-6924-96AF-56D0-022676345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8079EE5-8DC4-D38D-136F-FF727E6272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3265000-50DF-35DF-165F-C346AB9CD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1E250-2475-4571-AACE-A61C0334D493}" type="datetimeFigureOut">
              <a:rPr lang="nl-NL" smtClean="0"/>
              <a:t>30-10-2023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9E3B88F-3C4B-F303-6A1C-44F6D4633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0B71FF2-67D8-567B-0CF9-F4C94209A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EBF09-B080-4EF8-BF4D-EB8F41DF48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9197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173F02-75FC-14FC-776A-2352907DD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B842917-66C9-A39C-9A86-F7D19FFAC7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E3315A3-A19B-7E20-F896-CF78416BD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1E250-2475-4571-AACE-A61C0334D493}" type="datetimeFigureOut">
              <a:rPr lang="nl-NL" smtClean="0"/>
              <a:t>30-10-2023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D6A5B39-84D9-80A3-7D23-AC7CC1BCB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0321A33-53C9-A22E-4884-132E3DDCD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EBF09-B080-4EF8-BF4D-EB8F41DF48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9148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3542E4-1E91-8EA7-A98B-3C1F4B687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1D37FE4-C0DA-87FD-8FE9-06C3C214C8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F88C055-747F-B55A-2D21-1B2E71A00C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BE04AF1-DFA1-5B94-1006-E8C8784FD5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1E250-2475-4571-AACE-A61C0334D493}" type="datetimeFigureOut">
              <a:rPr lang="nl-NL" smtClean="0"/>
              <a:t>30-10-2023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B7AAF01-4050-159F-460A-4E86ADF2C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2AEDAB2-3D99-05B2-CE4D-E3FF01792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EBF09-B080-4EF8-BF4D-EB8F41DF48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0776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11BB2A-7890-0BA3-B1F6-C50058756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58629C6-8142-472A-FC7D-1560A086DC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3BF6C6E-8994-DB42-2BE1-03DA2674C4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F6C899BB-6E69-75E4-6669-E3D60FCD21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49C07713-78EE-B24A-1980-E22C811493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B290B28F-32B5-292B-ED16-EB40C54E37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1E250-2475-4571-AACE-A61C0334D493}" type="datetimeFigureOut">
              <a:rPr lang="nl-NL" smtClean="0"/>
              <a:t>30-10-2023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B715D604-E22B-2E4F-E667-767801927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07D4B1E4-6C0F-6951-66BC-F60BA277F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EBF09-B080-4EF8-BF4D-EB8F41DF48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5931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D32CFB-8277-5693-7E67-032B869098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2761162C-1617-2FCE-5CDB-A3977BEA5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1E250-2475-4571-AACE-A61C0334D493}" type="datetimeFigureOut">
              <a:rPr lang="nl-NL" smtClean="0"/>
              <a:t>30-10-2023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7E0B19DC-4743-C1A9-4F59-8285351CB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13725B2-7586-29B9-6497-E118516F8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EBF09-B080-4EF8-BF4D-EB8F41DF48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9884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2C5A2AA-3E31-6392-3B35-9DF5753D8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1E250-2475-4571-AACE-A61C0334D493}" type="datetimeFigureOut">
              <a:rPr lang="nl-NL" smtClean="0"/>
              <a:t>30-10-2023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9D4F6D01-01E2-14E9-E573-07E931FFB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36DF6EB-45E9-D2A4-9B0C-8FC447ACC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EBF09-B080-4EF8-BF4D-EB8F41DF48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0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D4AC65-F0C2-FBFA-DD63-47E4732979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26BB137-74EB-21F2-3BA0-DC6F884A5D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3A773BE-09AB-095A-F887-BA5E3D6530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FF6A4F4-BD18-78B6-3159-0DEFAE460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1E250-2475-4571-AACE-A61C0334D493}" type="datetimeFigureOut">
              <a:rPr lang="nl-NL" smtClean="0"/>
              <a:t>30-10-2023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7D328C8-2339-A815-2AC7-45FBECFFD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CF8E910-1AEB-86F9-1287-C7AD6FB8E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EBF09-B080-4EF8-BF4D-EB8F41DF48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5191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AD5785-AB33-164C-E7A9-3E6D21B40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366F2114-200C-8058-28F1-99B0F4D2D1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F91A13B-1010-06DC-C29E-2BD35833F0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0FEB46E-F834-4186-6AAF-BD8EE340F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1E250-2475-4571-AACE-A61C0334D493}" type="datetimeFigureOut">
              <a:rPr lang="nl-NL" smtClean="0"/>
              <a:t>30-10-2023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64FBB5D-9C72-8884-9D08-40CC55EEF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A8FDBC1-0D86-9629-30FE-654F19145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EBF09-B080-4EF8-BF4D-EB8F41DF48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4816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80A601F5-450F-FAA0-AA50-4B7E837C94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9599A4E-E233-3B73-B657-83455203F7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13F18DA-BB27-2D75-1C1F-3AC824E853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91E250-2475-4571-AACE-A61C0334D493}" type="datetimeFigureOut">
              <a:rPr lang="nl-NL" smtClean="0"/>
              <a:t>30-10-2023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43E73AF-DBBA-EBF0-0BEC-1585F94C50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10C4025-293C-38F3-AA94-BBEE2E918E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AEBF09-B080-4EF8-BF4D-EB8F41DF48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3667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sv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svg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image" Target="../media/image30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troomdiagram: Verbindingslijn naar een andere pagina 13">
            <a:extLst>
              <a:ext uri="{FF2B5EF4-FFF2-40B4-BE49-F238E27FC236}">
                <a16:creationId xmlns:a16="http://schemas.microsoft.com/office/drawing/2014/main" id="{155D826A-7C3C-09C8-659A-555D8720C247}"/>
              </a:ext>
            </a:extLst>
          </p:cNvPr>
          <p:cNvSpPr/>
          <p:nvPr/>
        </p:nvSpPr>
        <p:spPr>
          <a:xfrm>
            <a:off x="7687094" y="3433313"/>
            <a:ext cx="1828800" cy="1833113"/>
          </a:xfrm>
          <a:prstGeom prst="flowChartOffpageConnector">
            <a:avLst/>
          </a:prstGeom>
          <a:solidFill>
            <a:srgbClr val="BBC9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Casuïstiek</a:t>
            </a:r>
          </a:p>
          <a:p>
            <a:pPr algn="ctr"/>
            <a:endParaRPr lang="nl-NL" sz="1600" b="1" dirty="0"/>
          </a:p>
        </p:txBody>
      </p:sp>
      <p:sp>
        <p:nvSpPr>
          <p:cNvPr id="13" name="Stroomdiagram: Verbindingslijn naar een andere pagina 12">
            <a:extLst>
              <a:ext uri="{FF2B5EF4-FFF2-40B4-BE49-F238E27FC236}">
                <a16:creationId xmlns:a16="http://schemas.microsoft.com/office/drawing/2014/main" id="{E1540592-B834-D497-CE96-85E426B9D088}"/>
              </a:ext>
            </a:extLst>
          </p:cNvPr>
          <p:cNvSpPr/>
          <p:nvPr/>
        </p:nvSpPr>
        <p:spPr>
          <a:xfrm>
            <a:off x="5181600" y="3425845"/>
            <a:ext cx="1828800" cy="1833113"/>
          </a:xfrm>
          <a:prstGeom prst="flowChartOffpageConnector">
            <a:avLst/>
          </a:prstGeom>
          <a:solidFill>
            <a:srgbClr val="BBC9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/>
              <a:t>Resultaten enquête</a:t>
            </a:r>
          </a:p>
          <a:p>
            <a:pPr algn="ctr"/>
            <a:endParaRPr lang="nl-NL" sz="1600" b="1" dirty="0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15A54FFC-514C-B6F6-C761-1306C4D59DA4}"/>
              </a:ext>
            </a:extLst>
          </p:cNvPr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rgbClr val="82689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6" name="Afbeelding 5" descr="Stokfiguurfamilies die elkaars hand vasthouden">
            <a:extLst>
              <a:ext uri="{FF2B5EF4-FFF2-40B4-BE49-F238E27FC236}">
                <a16:creationId xmlns:a16="http://schemas.microsoft.com/office/drawing/2014/main" id="{52CCB70A-E7B3-B866-51F9-29C277937D1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55" b="39504"/>
          <a:stretch/>
        </p:blipFill>
        <p:spPr>
          <a:xfrm>
            <a:off x="0" y="-2157"/>
            <a:ext cx="12192000" cy="3433313"/>
          </a:xfrm>
          <a:prstGeom prst="rect">
            <a:avLst/>
          </a:prstGeom>
          <a:ln>
            <a:noFill/>
          </a:ln>
        </p:spPr>
      </p:pic>
      <p:pic>
        <p:nvPicPr>
          <p:cNvPr id="9" name="Afbeelding 8" descr="Afbeelding met Lettertype, Graphics, tekst, ontwerp&#10;&#10;Automatisch gegenereerde beschrijving">
            <a:extLst>
              <a:ext uri="{FF2B5EF4-FFF2-40B4-BE49-F238E27FC236}">
                <a16:creationId xmlns:a16="http://schemas.microsoft.com/office/drawing/2014/main" id="{F96D5E28-92AD-DB10-0140-413F6471C2D6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788" y="680721"/>
            <a:ext cx="1655762" cy="1655762"/>
          </a:xfrm>
          <a:custGeom>
            <a:avLst/>
            <a:gdLst>
              <a:gd name="connsiteX0" fmla="*/ 0 w 1655762"/>
              <a:gd name="connsiteY0" fmla="*/ 0 h 1655762"/>
              <a:gd name="connsiteX1" fmla="*/ 535363 w 1655762"/>
              <a:gd name="connsiteY1" fmla="*/ 0 h 1655762"/>
              <a:gd name="connsiteX2" fmla="*/ 1087284 w 1655762"/>
              <a:gd name="connsiteY2" fmla="*/ 0 h 1655762"/>
              <a:gd name="connsiteX3" fmla="*/ 1655762 w 1655762"/>
              <a:gd name="connsiteY3" fmla="*/ 0 h 1655762"/>
              <a:gd name="connsiteX4" fmla="*/ 1655762 w 1655762"/>
              <a:gd name="connsiteY4" fmla="*/ 502248 h 1655762"/>
              <a:gd name="connsiteX5" fmla="*/ 1655762 w 1655762"/>
              <a:gd name="connsiteY5" fmla="*/ 1021053 h 1655762"/>
              <a:gd name="connsiteX6" fmla="*/ 1655762 w 1655762"/>
              <a:gd name="connsiteY6" fmla="*/ 1655762 h 1655762"/>
              <a:gd name="connsiteX7" fmla="*/ 1103841 w 1655762"/>
              <a:gd name="connsiteY7" fmla="*/ 1655762 h 1655762"/>
              <a:gd name="connsiteX8" fmla="*/ 585036 w 1655762"/>
              <a:gd name="connsiteY8" fmla="*/ 1655762 h 1655762"/>
              <a:gd name="connsiteX9" fmla="*/ 0 w 1655762"/>
              <a:gd name="connsiteY9" fmla="*/ 1655762 h 1655762"/>
              <a:gd name="connsiteX10" fmla="*/ 0 w 1655762"/>
              <a:gd name="connsiteY10" fmla="*/ 1136957 h 1655762"/>
              <a:gd name="connsiteX11" fmla="*/ 0 w 1655762"/>
              <a:gd name="connsiteY11" fmla="*/ 618151 h 1655762"/>
              <a:gd name="connsiteX12" fmla="*/ 0 w 1655762"/>
              <a:gd name="connsiteY12" fmla="*/ 0 h 1655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55762" h="1655762" fill="none" extrusionOk="0">
                <a:moveTo>
                  <a:pt x="0" y="0"/>
                </a:moveTo>
                <a:cubicBezTo>
                  <a:pt x="159926" y="-13590"/>
                  <a:pt x="284607" y="-18870"/>
                  <a:pt x="535363" y="0"/>
                </a:cubicBezTo>
                <a:cubicBezTo>
                  <a:pt x="786119" y="18870"/>
                  <a:pt x="964521" y="1993"/>
                  <a:pt x="1087284" y="0"/>
                </a:cubicBezTo>
                <a:cubicBezTo>
                  <a:pt x="1210047" y="-1993"/>
                  <a:pt x="1494674" y="-16174"/>
                  <a:pt x="1655762" y="0"/>
                </a:cubicBezTo>
                <a:cubicBezTo>
                  <a:pt x="1638433" y="185243"/>
                  <a:pt x="1657617" y="360652"/>
                  <a:pt x="1655762" y="502248"/>
                </a:cubicBezTo>
                <a:cubicBezTo>
                  <a:pt x="1653907" y="643844"/>
                  <a:pt x="1681234" y="868554"/>
                  <a:pt x="1655762" y="1021053"/>
                </a:cubicBezTo>
                <a:cubicBezTo>
                  <a:pt x="1630290" y="1173552"/>
                  <a:pt x="1686504" y="1426979"/>
                  <a:pt x="1655762" y="1655762"/>
                </a:cubicBezTo>
                <a:cubicBezTo>
                  <a:pt x="1542735" y="1665053"/>
                  <a:pt x="1233651" y="1663077"/>
                  <a:pt x="1103841" y="1655762"/>
                </a:cubicBezTo>
                <a:cubicBezTo>
                  <a:pt x="974031" y="1648447"/>
                  <a:pt x="752769" y="1639115"/>
                  <a:pt x="585036" y="1655762"/>
                </a:cubicBezTo>
                <a:cubicBezTo>
                  <a:pt x="417304" y="1672409"/>
                  <a:pt x="195559" y="1656566"/>
                  <a:pt x="0" y="1655762"/>
                </a:cubicBezTo>
                <a:cubicBezTo>
                  <a:pt x="19050" y="1524136"/>
                  <a:pt x="-7032" y="1352147"/>
                  <a:pt x="0" y="1136957"/>
                </a:cubicBezTo>
                <a:cubicBezTo>
                  <a:pt x="7032" y="921768"/>
                  <a:pt x="-21538" y="876899"/>
                  <a:pt x="0" y="618151"/>
                </a:cubicBezTo>
                <a:cubicBezTo>
                  <a:pt x="21538" y="359403"/>
                  <a:pt x="8195" y="218484"/>
                  <a:pt x="0" y="0"/>
                </a:cubicBezTo>
                <a:close/>
              </a:path>
              <a:path w="1655762" h="1655762" stroke="0" extrusionOk="0">
                <a:moveTo>
                  <a:pt x="0" y="0"/>
                </a:moveTo>
                <a:cubicBezTo>
                  <a:pt x="239130" y="27098"/>
                  <a:pt x="279523" y="-22633"/>
                  <a:pt x="551921" y="0"/>
                </a:cubicBezTo>
                <a:cubicBezTo>
                  <a:pt x="824319" y="22633"/>
                  <a:pt x="899447" y="4360"/>
                  <a:pt x="1120399" y="0"/>
                </a:cubicBezTo>
                <a:cubicBezTo>
                  <a:pt x="1341351" y="-4360"/>
                  <a:pt x="1521704" y="-13119"/>
                  <a:pt x="1655762" y="0"/>
                </a:cubicBezTo>
                <a:cubicBezTo>
                  <a:pt x="1665771" y="209692"/>
                  <a:pt x="1673459" y="389796"/>
                  <a:pt x="1655762" y="568478"/>
                </a:cubicBezTo>
                <a:cubicBezTo>
                  <a:pt x="1638065" y="747160"/>
                  <a:pt x="1661828" y="993884"/>
                  <a:pt x="1655762" y="1153514"/>
                </a:cubicBezTo>
                <a:cubicBezTo>
                  <a:pt x="1649696" y="1313144"/>
                  <a:pt x="1630828" y="1540435"/>
                  <a:pt x="1655762" y="1655762"/>
                </a:cubicBezTo>
                <a:cubicBezTo>
                  <a:pt x="1515643" y="1641166"/>
                  <a:pt x="1258894" y="1653923"/>
                  <a:pt x="1153514" y="1655762"/>
                </a:cubicBezTo>
                <a:cubicBezTo>
                  <a:pt x="1048134" y="1657601"/>
                  <a:pt x="792151" y="1670570"/>
                  <a:pt x="601594" y="1655762"/>
                </a:cubicBezTo>
                <a:cubicBezTo>
                  <a:pt x="411037" y="1640954"/>
                  <a:pt x="220821" y="1638648"/>
                  <a:pt x="0" y="1655762"/>
                </a:cubicBezTo>
                <a:cubicBezTo>
                  <a:pt x="-22313" y="1398652"/>
                  <a:pt x="26485" y="1285990"/>
                  <a:pt x="0" y="1120399"/>
                </a:cubicBezTo>
                <a:cubicBezTo>
                  <a:pt x="-26485" y="954808"/>
                  <a:pt x="13457" y="734982"/>
                  <a:pt x="0" y="568478"/>
                </a:cubicBezTo>
                <a:cubicBezTo>
                  <a:pt x="-13457" y="401974"/>
                  <a:pt x="11582" y="274429"/>
                  <a:pt x="0" y="0"/>
                </a:cubicBezTo>
                <a:close/>
              </a:path>
            </a:pathLst>
          </a:custGeom>
          <a:ln>
            <a:noFill/>
            <a:extLst>
              <a:ext uri="{C807C97D-BFC1-408E-A445-0C87EB9F89A2}">
                <ask:lineSketchStyleProps xmlns:ask="http://schemas.microsoft.com/office/drawing/2018/sketchyshapes" sd="1796175556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367D28E0-9A2E-B7D4-8236-0130D331B784}"/>
              </a:ext>
            </a:extLst>
          </p:cNvPr>
          <p:cNvSpPr txBox="1"/>
          <p:nvPr/>
        </p:nvSpPr>
        <p:spPr>
          <a:xfrm>
            <a:off x="3810000" y="886942"/>
            <a:ext cx="42861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>
                <a:solidFill>
                  <a:schemeClr val="bg1">
                    <a:lumMod val="95000"/>
                  </a:schemeClr>
                </a:solidFill>
              </a:rPr>
              <a:t>Meedenkconsulten</a:t>
            </a:r>
          </a:p>
          <a:p>
            <a:endParaRPr lang="nl-NL" sz="2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6309C476-A39E-4C0F-8FD9-0BA822F5BA48}"/>
              </a:ext>
            </a:extLst>
          </p:cNvPr>
          <p:cNvSpPr/>
          <p:nvPr/>
        </p:nvSpPr>
        <p:spPr>
          <a:xfrm>
            <a:off x="0" y="6483931"/>
            <a:ext cx="12192000" cy="374069"/>
          </a:xfrm>
          <a:prstGeom prst="rect">
            <a:avLst/>
          </a:prstGeom>
          <a:solidFill>
            <a:srgbClr val="BBC9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2" name="Ovaal 21">
            <a:extLst>
              <a:ext uri="{FF2B5EF4-FFF2-40B4-BE49-F238E27FC236}">
                <a16:creationId xmlns:a16="http://schemas.microsoft.com/office/drawing/2014/main" id="{43CE1774-7062-0E4F-0762-AA9AE553BEDE}"/>
              </a:ext>
            </a:extLst>
          </p:cNvPr>
          <p:cNvSpPr/>
          <p:nvPr/>
        </p:nvSpPr>
        <p:spPr>
          <a:xfrm>
            <a:off x="5578763" y="4896387"/>
            <a:ext cx="1034473" cy="1041229"/>
          </a:xfrm>
          <a:prstGeom prst="ellipse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7" name="Stroomdiagram: Verbindingslijn naar een andere pagina 26">
            <a:extLst>
              <a:ext uri="{FF2B5EF4-FFF2-40B4-BE49-F238E27FC236}">
                <a16:creationId xmlns:a16="http://schemas.microsoft.com/office/drawing/2014/main" id="{490A1EF7-3B4E-EC43-81EF-84F05FB5995B}"/>
              </a:ext>
            </a:extLst>
          </p:cNvPr>
          <p:cNvSpPr/>
          <p:nvPr/>
        </p:nvSpPr>
        <p:spPr>
          <a:xfrm>
            <a:off x="10053626" y="3433313"/>
            <a:ext cx="1828800" cy="1833113"/>
          </a:xfrm>
          <a:prstGeom prst="flowChartOffpageConnector">
            <a:avLst/>
          </a:prstGeom>
          <a:solidFill>
            <a:srgbClr val="BBC9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Vragen</a:t>
            </a:r>
          </a:p>
          <a:p>
            <a:pPr algn="ctr"/>
            <a:endParaRPr lang="nl-NL" sz="1600" b="1" dirty="0"/>
          </a:p>
        </p:txBody>
      </p:sp>
      <p:sp>
        <p:nvSpPr>
          <p:cNvPr id="28" name="Ovaal 27">
            <a:extLst>
              <a:ext uri="{FF2B5EF4-FFF2-40B4-BE49-F238E27FC236}">
                <a16:creationId xmlns:a16="http://schemas.microsoft.com/office/drawing/2014/main" id="{74EB73F9-5EE9-4D98-1CF1-841F0CB3A2ED}"/>
              </a:ext>
            </a:extLst>
          </p:cNvPr>
          <p:cNvSpPr/>
          <p:nvPr/>
        </p:nvSpPr>
        <p:spPr>
          <a:xfrm>
            <a:off x="10450789" y="4893907"/>
            <a:ext cx="1034473" cy="1041229"/>
          </a:xfrm>
          <a:prstGeom prst="ellipse">
            <a:avLst/>
          </a:prstGeom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4" name="Afbeelding 3" descr="Afbeelding met Graphics, logo, grafische vormgeving, Lettertype&#10;&#10;Automatisch gegenereerde beschrijving">
            <a:extLst>
              <a:ext uri="{FF2B5EF4-FFF2-40B4-BE49-F238E27FC236}">
                <a16:creationId xmlns:a16="http://schemas.microsoft.com/office/drawing/2014/main" id="{B69EA6C8-F750-52E6-FFF6-3960E2305E8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8632" y="528350"/>
            <a:ext cx="2053936" cy="790765"/>
          </a:xfrm>
          <a:prstGeom prst="rect">
            <a:avLst/>
          </a:prstGeom>
        </p:spPr>
      </p:pic>
      <p:pic>
        <p:nvPicPr>
          <p:cNvPr id="8" name="Afbeelding 7" descr="Afbeelding met Lettertype, Graphics, tekst, schermopname&#10;&#10;Automatisch gegenereerde beschrijving">
            <a:extLst>
              <a:ext uri="{FF2B5EF4-FFF2-40B4-BE49-F238E27FC236}">
                <a16:creationId xmlns:a16="http://schemas.microsoft.com/office/drawing/2014/main" id="{C49259B2-8268-168B-13B3-DEB8A2D9DA9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1556" y="1750173"/>
            <a:ext cx="2348088" cy="790765"/>
          </a:xfrm>
          <a:prstGeom prst="rect">
            <a:avLst/>
          </a:prstGeom>
        </p:spPr>
      </p:pic>
      <p:sp>
        <p:nvSpPr>
          <p:cNvPr id="5" name="Stroomdiagram: Verbindingslijn naar een andere pagina 4">
            <a:extLst>
              <a:ext uri="{FF2B5EF4-FFF2-40B4-BE49-F238E27FC236}">
                <a16:creationId xmlns:a16="http://schemas.microsoft.com/office/drawing/2014/main" id="{6636D3C7-D1C1-1D0A-00D6-FF30FBA86533}"/>
              </a:ext>
            </a:extLst>
          </p:cNvPr>
          <p:cNvSpPr/>
          <p:nvPr/>
        </p:nvSpPr>
        <p:spPr>
          <a:xfrm>
            <a:off x="2817061" y="3433313"/>
            <a:ext cx="1828800" cy="1833113"/>
          </a:xfrm>
          <a:prstGeom prst="flowChartOffpageConnector">
            <a:avLst/>
          </a:prstGeom>
          <a:solidFill>
            <a:srgbClr val="BBC9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/>
              <a:t>Cijfers </a:t>
            </a:r>
            <a:r>
              <a:rPr lang="nl-NL" sz="1600" b="1" dirty="0" err="1"/>
              <a:t>VIPlive</a:t>
            </a:r>
            <a:endParaRPr lang="nl-NL" sz="1600" b="1" dirty="0"/>
          </a:p>
          <a:p>
            <a:pPr algn="ctr"/>
            <a:endParaRPr lang="nl-NL" sz="1600" b="1" dirty="0"/>
          </a:p>
        </p:txBody>
      </p:sp>
      <p:sp>
        <p:nvSpPr>
          <p:cNvPr id="21" name="Ovaal 20">
            <a:extLst>
              <a:ext uri="{FF2B5EF4-FFF2-40B4-BE49-F238E27FC236}">
                <a16:creationId xmlns:a16="http://schemas.microsoft.com/office/drawing/2014/main" id="{3EA45A08-16C2-EC37-D528-025BE5A748C6}"/>
              </a:ext>
            </a:extLst>
          </p:cNvPr>
          <p:cNvSpPr/>
          <p:nvPr/>
        </p:nvSpPr>
        <p:spPr>
          <a:xfrm>
            <a:off x="3292763" y="4893907"/>
            <a:ext cx="1034473" cy="1043709"/>
          </a:xfrm>
          <a:prstGeom prst="ellipse">
            <a:avLst/>
          </a:prstGeom>
          <a:blipFill dpi="0"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3" name="Ovaal 22">
            <a:extLst>
              <a:ext uri="{FF2B5EF4-FFF2-40B4-BE49-F238E27FC236}">
                <a16:creationId xmlns:a16="http://schemas.microsoft.com/office/drawing/2014/main" id="{651C6EE4-3D91-BDFA-2136-0B54B45286B2}"/>
              </a:ext>
            </a:extLst>
          </p:cNvPr>
          <p:cNvSpPr/>
          <p:nvPr/>
        </p:nvSpPr>
        <p:spPr>
          <a:xfrm>
            <a:off x="8084257" y="4893907"/>
            <a:ext cx="1034473" cy="1041229"/>
          </a:xfrm>
          <a:prstGeom prst="ellipse">
            <a:avLst/>
          </a:prstGeom>
          <a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4" name="Stroomdiagram: Verbindingslijn naar een andere pagina 23">
            <a:extLst>
              <a:ext uri="{FF2B5EF4-FFF2-40B4-BE49-F238E27FC236}">
                <a16:creationId xmlns:a16="http://schemas.microsoft.com/office/drawing/2014/main" id="{1F7BB4C1-5BF1-7801-C085-2C089433C42C}"/>
              </a:ext>
            </a:extLst>
          </p:cNvPr>
          <p:cNvSpPr/>
          <p:nvPr/>
        </p:nvSpPr>
        <p:spPr>
          <a:xfrm>
            <a:off x="309574" y="3425846"/>
            <a:ext cx="1828800" cy="1833113"/>
          </a:xfrm>
          <a:prstGeom prst="flowChartOffpageConnector">
            <a:avLst/>
          </a:prstGeom>
          <a:solidFill>
            <a:srgbClr val="BBC9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/>
              <a:t>Even voorstellen</a:t>
            </a:r>
          </a:p>
          <a:p>
            <a:pPr algn="ctr"/>
            <a:endParaRPr lang="nl-NL" sz="1600" b="1" dirty="0"/>
          </a:p>
        </p:txBody>
      </p:sp>
      <p:sp>
        <p:nvSpPr>
          <p:cNvPr id="25" name="Ovaal 24">
            <a:extLst>
              <a:ext uri="{FF2B5EF4-FFF2-40B4-BE49-F238E27FC236}">
                <a16:creationId xmlns:a16="http://schemas.microsoft.com/office/drawing/2014/main" id="{71465362-9A5F-CA9C-5DE9-3ABB075E9D99}"/>
              </a:ext>
            </a:extLst>
          </p:cNvPr>
          <p:cNvSpPr/>
          <p:nvPr/>
        </p:nvSpPr>
        <p:spPr>
          <a:xfrm>
            <a:off x="708730" y="4893907"/>
            <a:ext cx="1034473" cy="1043709"/>
          </a:xfrm>
          <a:prstGeom prst="ellipse">
            <a:avLst/>
          </a:prstGeom>
          <a:solidFill>
            <a:srgbClr val="B2A2C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30" name="Graphic 29" descr="Werknemersbadge met effen opvulling">
            <a:extLst>
              <a:ext uri="{FF2B5EF4-FFF2-40B4-BE49-F238E27FC236}">
                <a16:creationId xmlns:a16="http://schemas.microsoft.com/office/drawing/2014/main" id="{F91E4646-EA64-F132-1015-165E9BACAD9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66774" y="493205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3730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: afgeronde hoeken 5">
            <a:extLst>
              <a:ext uri="{FF2B5EF4-FFF2-40B4-BE49-F238E27FC236}">
                <a16:creationId xmlns:a16="http://schemas.microsoft.com/office/drawing/2014/main" id="{217708B8-AA17-87B7-2632-49716D3DE7C6}"/>
              </a:ext>
            </a:extLst>
          </p:cNvPr>
          <p:cNvSpPr/>
          <p:nvPr/>
        </p:nvSpPr>
        <p:spPr>
          <a:xfrm>
            <a:off x="326997" y="993914"/>
            <a:ext cx="9908956" cy="49008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400" b="1" dirty="0">
                <a:solidFill>
                  <a:schemeClr val="tx1"/>
                </a:solidFill>
                <a:latin typeface="+mj-lt"/>
              </a:rPr>
              <a:t>Gegevens casus</a:t>
            </a:r>
          </a:p>
          <a:p>
            <a:endParaRPr lang="nl-NL" sz="2400" b="1" dirty="0">
              <a:solidFill>
                <a:schemeClr val="tx1"/>
              </a:solidFill>
              <a:latin typeface="+mj-lt"/>
            </a:endParaRPr>
          </a:p>
          <a:p>
            <a:pPr algn="l"/>
            <a:r>
              <a:rPr lang="nl-NL" sz="1800" b="0" i="0" u="none" strike="noStrike" baseline="0" dirty="0">
                <a:solidFill>
                  <a:prstClr val="black"/>
                </a:solidFill>
                <a:latin typeface="Segoe UI" panose="020B0502040204020203" pitchFamily="34" charset="0"/>
              </a:rPr>
              <a:t>Status na Graves hyperthyreoïdie, &gt;2j goed zonder behandeling</a:t>
            </a:r>
          </a:p>
          <a:p>
            <a:pPr algn="l"/>
            <a:r>
              <a:rPr lang="nl-NL" dirty="0">
                <a:solidFill>
                  <a:prstClr val="black"/>
                </a:solidFill>
                <a:latin typeface="Segoe UI" panose="020B0502040204020203" pitchFamily="34" charset="0"/>
              </a:rPr>
              <a:t>Recent bevallen met ongecompliceerde zwangerschap</a:t>
            </a:r>
          </a:p>
          <a:p>
            <a:pPr algn="l"/>
            <a:r>
              <a:rPr lang="nl-NL" sz="1800" b="0" i="0" u="none" strike="noStrike" baseline="0" dirty="0">
                <a:solidFill>
                  <a:prstClr val="black"/>
                </a:solidFill>
                <a:latin typeface="Segoe UI" panose="020B0502040204020203" pitchFamily="34" charset="0"/>
              </a:rPr>
              <a:t>Nu diarree, gewichtsverlies &gt;10kg</a:t>
            </a:r>
          </a:p>
          <a:p>
            <a:pPr algn="l"/>
            <a:r>
              <a:rPr lang="nl-NL" dirty="0">
                <a:solidFill>
                  <a:prstClr val="black"/>
                </a:solidFill>
                <a:latin typeface="Segoe UI" panose="020B0502040204020203" pitchFamily="34" charset="0"/>
              </a:rPr>
              <a:t>TSH &lt;0,01, FT4 20</a:t>
            </a:r>
          </a:p>
          <a:p>
            <a:pPr algn="l"/>
            <a:r>
              <a:rPr lang="nl-NL" sz="1800" b="0" i="0" u="none" strike="noStrike" baseline="0" dirty="0">
                <a:solidFill>
                  <a:prstClr val="black"/>
                </a:solidFill>
                <a:latin typeface="Segoe UI" panose="020B0502040204020203" pitchFamily="34" charset="0"/>
              </a:rPr>
              <a:t>Overweging: ik had ernstige hyperthyreoïdie verwacht,</a:t>
            </a:r>
          </a:p>
          <a:p>
            <a:pPr algn="l"/>
            <a:r>
              <a:rPr lang="nl-NL" sz="1800" b="0" i="0" u="none" strike="noStrike" baseline="0" dirty="0">
                <a:solidFill>
                  <a:prstClr val="black"/>
                </a:solidFill>
                <a:latin typeface="Segoe UI" panose="020B0502040204020203" pitchFamily="34" charset="0"/>
              </a:rPr>
              <a:t>maar discrepantie tussen TSH en FT4.</a:t>
            </a:r>
          </a:p>
          <a:p>
            <a:pPr algn="l"/>
            <a:r>
              <a:rPr lang="nl-NL" dirty="0">
                <a:solidFill>
                  <a:prstClr val="black"/>
                </a:solidFill>
                <a:latin typeface="Segoe UI" panose="020B0502040204020203" pitchFamily="34" charset="0"/>
              </a:rPr>
              <a:t>Wat is uw advies</a:t>
            </a:r>
          </a:p>
          <a:p>
            <a:pPr algn="l"/>
            <a:endParaRPr lang="nl-NL" sz="1800" b="0" i="0" u="none" strike="noStrike" baseline="0" dirty="0">
              <a:solidFill>
                <a:prstClr val="black"/>
              </a:solidFill>
              <a:latin typeface="Segoe UI" panose="020B0502040204020203" pitchFamily="34" charset="0"/>
            </a:endParaRPr>
          </a:p>
          <a:p>
            <a:pPr algn="l"/>
            <a:r>
              <a:rPr lang="nl-NL" sz="1800" b="0" i="0" u="sng" strike="noStrike" baseline="0" dirty="0">
                <a:solidFill>
                  <a:prstClr val="black"/>
                </a:solidFill>
                <a:latin typeface="Segoe UI" panose="020B0502040204020203" pitchFamily="34" charset="0"/>
              </a:rPr>
              <a:t>Advies</a:t>
            </a:r>
          </a:p>
          <a:p>
            <a:pPr algn="l"/>
            <a:r>
              <a:rPr lang="nl-NL" dirty="0">
                <a:solidFill>
                  <a:prstClr val="black"/>
                </a:solidFill>
                <a:latin typeface="Segoe UI" panose="020B0502040204020203" pitchFamily="34" charset="0"/>
              </a:rPr>
              <a:t>zou T3 toxicose kunnen zijn, patiënte wordt opgeroepen op </a:t>
            </a:r>
          </a:p>
          <a:p>
            <a:pPr algn="l"/>
            <a:r>
              <a:rPr lang="nl-NL" dirty="0">
                <a:solidFill>
                  <a:prstClr val="black"/>
                </a:solidFill>
                <a:latin typeface="Segoe UI" panose="020B0502040204020203" pitchFamily="34" charset="0"/>
              </a:rPr>
              <a:t>korte termijn met lab via ons</a:t>
            </a:r>
          </a:p>
          <a:p>
            <a:pPr algn="l"/>
            <a:r>
              <a:rPr lang="nl-NL" sz="1800" b="0" i="0" u="none" strike="noStrike" baseline="0" dirty="0">
                <a:solidFill>
                  <a:prstClr val="black"/>
                </a:solidFill>
                <a:latin typeface="Segoe UI" panose="020B0502040204020203" pitchFamily="34" charset="0"/>
              </a:rPr>
              <a:t>In geval palpitaties kunt u bètablokker starten</a:t>
            </a:r>
          </a:p>
          <a:p>
            <a:endParaRPr lang="nl-NL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21FCC2EA-3F52-6AA8-DAF4-9A21637F2800}"/>
              </a:ext>
            </a:extLst>
          </p:cNvPr>
          <p:cNvSpPr/>
          <p:nvPr/>
        </p:nvSpPr>
        <p:spPr>
          <a:xfrm>
            <a:off x="0" y="6176963"/>
            <a:ext cx="8824404" cy="833437"/>
          </a:xfrm>
          <a:prstGeom prst="rect">
            <a:avLst/>
          </a:prstGeom>
          <a:solidFill>
            <a:srgbClr val="BBC9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9C895BD-F1AE-C396-15AC-1DB2120E8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570" y="215361"/>
            <a:ext cx="10830017" cy="738118"/>
          </a:xfrm>
        </p:spPr>
        <p:txBody>
          <a:bodyPr/>
          <a:lstStyle/>
          <a:p>
            <a:r>
              <a:rPr lang="nl-NL" dirty="0">
                <a:cs typeface="Helvetica" panose="020B0604020202020204" pitchFamily="34" charset="0"/>
              </a:rPr>
              <a:t>Casuïstiek</a:t>
            </a:r>
          </a:p>
        </p:txBody>
      </p:sp>
      <p:sp>
        <p:nvSpPr>
          <p:cNvPr id="4" name="Ovaal 3">
            <a:extLst>
              <a:ext uri="{FF2B5EF4-FFF2-40B4-BE49-F238E27FC236}">
                <a16:creationId xmlns:a16="http://schemas.microsoft.com/office/drawing/2014/main" id="{66FEC304-6551-1DCA-DFA3-518E76B9B923}"/>
              </a:ext>
            </a:extLst>
          </p:cNvPr>
          <p:cNvSpPr/>
          <p:nvPr/>
        </p:nvSpPr>
        <p:spPr>
          <a:xfrm>
            <a:off x="7669976" y="1208287"/>
            <a:ext cx="6384897" cy="6780213"/>
          </a:xfrm>
          <a:prstGeom prst="ellipse">
            <a:avLst/>
          </a:prstGeom>
          <a:solidFill>
            <a:srgbClr val="BBC9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Ovaal 4">
            <a:extLst>
              <a:ext uri="{FF2B5EF4-FFF2-40B4-BE49-F238E27FC236}">
                <a16:creationId xmlns:a16="http://schemas.microsoft.com/office/drawing/2014/main" id="{7DDEDE9C-FCC8-1C77-DE5E-2A957F1D517F}"/>
              </a:ext>
            </a:extLst>
          </p:cNvPr>
          <p:cNvSpPr/>
          <p:nvPr/>
        </p:nvSpPr>
        <p:spPr>
          <a:xfrm>
            <a:off x="8141134" y="1690688"/>
            <a:ext cx="6268906" cy="5519259"/>
          </a:xfrm>
          <a:prstGeom prst="ellipse">
            <a:avLst/>
          </a:prstGeom>
          <a:blipFill>
            <a:blip r:embed="rId3"/>
            <a:stretch>
              <a:fillRect l="-2200" t="-1862" r="-2200" b="-1862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30317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: afgeronde hoeken 5">
            <a:extLst>
              <a:ext uri="{FF2B5EF4-FFF2-40B4-BE49-F238E27FC236}">
                <a16:creationId xmlns:a16="http://schemas.microsoft.com/office/drawing/2014/main" id="{217708B8-AA17-87B7-2632-49716D3DE7C6}"/>
              </a:ext>
            </a:extLst>
          </p:cNvPr>
          <p:cNvSpPr/>
          <p:nvPr/>
        </p:nvSpPr>
        <p:spPr>
          <a:xfrm>
            <a:off x="326997" y="1003852"/>
            <a:ext cx="9908956" cy="489092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2400" b="1" dirty="0">
              <a:solidFill>
                <a:schemeClr val="tx1"/>
              </a:solidFill>
              <a:latin typeface="+mj-lt"/>
            </a:endParaRPr>
          </a:p>
          <a:p>
            <a:r>
              <a:rPr lang="nl-NL" sz="2400" b="1" dirty="0">
                <a:solidFill>
                  <a:schemeClr val="tx1"/>
                </a:solidFill>
                <a:latin typeface="+mj-lt"/>
              </a:rPr>
              <a:t>Gegevens casus</a:t>
            </a:r>
          </a:p>
          <a:p>
            <a:endParaRPr lang="nl-NL" sz="2400" b="1" dirty="0">
              <a:solidFill>
                <a:schemeClr val="tx1"/>
              </a:solidFill>
              <a:latin typeface="+mj-lt"/>
            </a:endParaRPr>
          </a:p>
          <a:p>
            <a:pPr algn="l"/>
            <a:r>
              <a:rPr lang="nl-NL" sz="1800" b="0" i="0" u="none" strike="noStrike" baseline="0" dirty="0">
                <a:solidFill>
                  <a:prstClr val="black"/>
                </a:solidFill>
                <a:latin typeface="Segoe UI" panose="020B0502040204020203" pitchFamily="34" charset="0"/>
              </a:rPr>
              <a:t>Patiënt 85j, lang bestaande DM2 en HT en matig verhoogde </a:t>
            </a:r>
            <a:r>
              <a:rPr lang="nl-NL" sz="1800" b="0" i="0" u="none" strike="noStrike" baseline="0" dirty="0" err="1">
                <a:solidFill>
                  <a:prstClr val="black"/>
                </a:solidFill>
                <a:latin typeface="Segoe UI" panose="020B0502040204020203" pitchFamily="34" charset="0"/>
              </a:rPr>
              <a:t>albuminurie</a:t>
            </a:r>
            <a:endParaRPr lang="nl-NL" dirty="0">
              <a:solidFill>
                <a:prstClr val="black"/>
              </a:solidFill>
              <a:latin typeface="Segoe UI" panose="020B0502040204020203" pitchFamily="34" charset="0"/>
            </a:endParaRPr>
          </a:p>
          <a:p>
            <a:pPr algn="l"/>
            <a:r>
              <a:rPr lang="nl-NL" sz="1800" b="0" i="0" u="none" strike="noStrike" baseline="0" dirty="0">
                <a:solidFill>
                  <a:prstClr val="black"/>
                </a:solidFill>
                <a:latin typeface="Segoe UI" panose="020B0502040204020203" pitchFamily="34" charset="0"/>
              </a:rPr>
              <a:t>Nu eenmalig sterk verhoogde </a:t>
            </a:r>
            <a:r>
              <a:rPr lang="nl-NL" sz="1800" b="0" i="0" u="none" strike="noStrike" baseline="0" dirty="0" err="1">
                <a:solidFill>
                  <a:prstClr val="black"/>
                </a:solidFill>
                <a:latin typeface="Segoe UI" panose="020B0502040204020203" pitchFamily="34" charset="0"/>
              </a:rPr>
              <a:t>albuminurie</a:t>
            </a:r>
            <a:r>
              <a:rPr lang="nl-NL" sz="1800" b="0" i="0" u="none" strike="noStrike" baseline="0" dirty="0">
                <a:solidFill>
                  <a:prstClr val="black"/>
                </a:solidFill>
                <a:latin typeface="Segoe UI" panose="020B0502040204020203" pitchFamily="34" charset="0"/>
              </a:rPr>
              <a:t>  66, geen </a:t>
            </a:r>
            <a:r>
              <a:rPr lang="nl-NL" sz="1800" b="0" i="0" u="none" strike="noStrike" baseline="0" dirty="0" err="1">
                <a:solidFill>
                  <a:prstClr val="black"/>
                </a:solidFill>
                <a:latin typeface="Segoe UI" panose="020B0502040204020203" pitchFamily="34" charset="0"/>
              </a:rPr>
              <a:t>hypoalbuminemie</a:t>
            </a:r>
            <a:endParaRPr lang="nl-NL" sz="1800" b="0" i="0" u="none" strike="noStrike" baseline="0" dirty="0">
              <a:solidFill>
                <a:prstClr val="black"/>
              </a:solidFill>
              <a:latin typeface="Segoe UI" panose="020B0502040204020203" pitchFamily="34" charset="0"/>
            </a:endParaRPr>
          </a:p>
          <a:p>
            <a:r>
              <a:rPr lang="nl-NL" dirty="0" err="1">
                <a:solidFill>
                  <a:prstClr val="black"/>
                </a:solidFill>
                <a:latin typeface="Segoe UI" panose="020B0502040204020203" pitchFamily="34" charset="0"/>
              </a:rPr>
              <a:t>eGFR</a:t>
            </a:r>
            <a:r>
              <a:rPr lang="nl-NL" dirty="0">
                <a:solidFill>
                  <a:prstClr val="black"/>
                </a:solidFill>
                <a:latin typeface="Segoe UI" panose="020B0502040204020203" pitchFamily="34" charset="0"/>
              </a:rPr>
              <a:t> 55 en stabiel</a:t>
            </a:r>
          </a:p>
          <a:p>
            <a:pPr algn="l"/>
            <a:r>
              <a:rPr lang="nl-NL" dirty="0">
                <a:solidFill>
                  <a:prstClr val="black"/>
                </a:solidFill>
                <a:latin typeface="Segoe UI" panose="020B0502040204020203" pitchFamily="34" charset="0"/>
              </a:rPr>
              <a:t>Geen klachten, geen aanwijzingen voor UWI</a:t>
            </a:r>
          </a:p>
          <a:p>
            <a:pPr algn="l"/>
            <a:r>
              <a:rPr lang="nl-NL" sz="1800" b="0" i="0" u="none" strike="noStrike" baseline="0" dirty="0">
                <a:solidFill>
                  <a:prstClr val="black"/>
                </a:solidFill>
                <a:latin typeface="Segoe UI" panose="020B0502040204020203" pitchFamily="34" charset="0"/>
              </a:rPr>
              <a:t>Bloeddruk suboptimaal, met voorstel antihypertensiva uitbreiden</a:t>
            </a:r>
          </a:p>
          <a:p>
            <a:pPr algn="l"/>
            <a:r>
              <a:rPr lang="nl-NL" sz="1800" b="0" i="0" u="none" strike="noStrike" baseline="0" dirty="0">
                <a:solidFill>
                  <a:prstClr val="black"/>
                </a:solidFill>
                <a:latin typeface="Segoe UI" panose="020B0502040204020203" pitchFamily="34" charset="0"/>
              </a:rPr>
              <a:t>Vraag: adviezen i.v.m. </a:t>
            </a:r>
            <a:r>
              <a:rPr lang="nl-NL" sz="1800" b="0" i="0" u="none" strike="noStrike" baseline="0" dirty="0" err="1">
                <a:solidFill>
                  <a:prstClr val="black"/>
                </a:solidFill>
                <a:latin typeface="Segoe UI" panose="020B0502040204020203" pitchFamily="34" charset="0"/>
              </a:rPr>
              <a:t>albuminurie</a:t>
            </a:r>
            <a:r>
              <a:rPr lang="nl-NL" sz="1800" b="0" i="0" u="none" strike="noStrike" baseline="0" dirty="0">
                <a:solidFill>
                  <a:prstClr val="black"/>
                </a:solidFill>
                <a:latin typeface="Segoe UI" panose="020B0502040204020203" pitchFamily="34" charset="0"/>
              </a:rPr>
              <a:t>? </a:t>
            </a:r>
            <a:r>
              <a:rPr lang="nl-NL" dirty="0">
                <a:solidFill>
                  <a:prstClr val="black"/>
                </a:solidFill>
                <a:latin typeface="Segoe UI" panose="020B0502040204020203" pitchFamily="34" charset="0"/>
              </a:rPr>
              <a:t>Reden tot verwijzing</a:t>
            </a:r>
          </a:p>
          <a:p>
            <a:pPr algn="l"/>
            <a:endParaRPr lang="nl-NL" sz="1800" b="0" i="0" u="none" strike="noStrike" baseline="0" dirty="0">
              <a:solidFill>
                <a:prstClr val="black"/>
              </a:solidFill>
              <a:latin typeface="Segoe UI" panose="020B0502040204020203" pitchFamily="34" charset="0"/>
            </a:endParaRPr>
          </a:p>
          <a:p>
            <a:pPr algn="l"/>
            <a:r>
              <a:rPr lang="nl-NL" sz="1800" b="0" i="0" u="sng" strike="noStrike" baseline="0" dirty="0">
                <a:solidFill>
                  <a:prstClr val="black"/>
                </a:solidFill>
                <a:latin typeface="Segoe UI" panose="020B0502040204020203" pitchFamily="34" charset="0"/>
              </a:rPr>
              <a:t>Advies </a:t>
            </a:r>
          </a:p>
          <a:p>
            <a:r>
              <a:rPr lang="nl-NL" sz="1800" b="0" i="0" u="none" strike="noStrike" baseline="0" dirty="0">
                <a:solidFill>
                  <a:prstClr val="black"/>
                </a:solidFill>
                <a:latin typeface="Segoe UI" panose="020B0502040204020203" pitchFamily="34" charset="0"/>
              </a:rPr>
              <a:t>Nu geen reden tot verwijzen</a:t>
            </a:r>
          </a:p>
          <a:p>
            <a:r>
              <a:rPr lang="nl-NL" dirty="0">
                <a:solidFill>
                  <a:prstClr val="black"/>
                </a:solidFill>
                <a:latin typeface="Segoe UI" panose="020B0502040204020203" pitchFamily="34" charset="0"/>
              </a:rPr>
              <a:t>Eenmalig toename </a:t>
            </a:r>
            <a:r>
              <a:rPr lang="nl-NL" dirty="0" err="1">
                <a:solidFill>
                  <a:prstClr val="black"/>
                </a:solidFill>
                <a:latin typeface="Segoe UI" panose="020B0502040204020203" pitchFamily="34" charset="0"/>
              </a:rPr>
              <a:t>albuminurie</a:t>
            </a:r>
            <a:r>
              <a:rPr lang="nl-NL" dirty="0">
                <a:solidFill>
                  <a:prstClr val="black"/>
                </a:solidFill>
                <a:latin typeface="Segoe UI" panose="020B0502040204020203" pitchFamily="34" charset="0"/>
              </a:rPr>
              <a:t> kan nog meetvariatie/meetfout zijn</a:t>
            </a:r>
          </a:p>
          <a:p>
            <a:r>
              <a:rPr lang="nl-NL" sz="1800" b="0" i="0" u="none" strike="noStrike" baseline="0" dirty="0">
                <a:solidFill>
                  <a:prstClr val="black"/>
                </a:solidFill>
                <a:latin typeface="Segoe UI" panose="020B0502040204020203" pitchFamily="34" charset="0"/>
              </a:rPr>
              <a:t>Advies nieuwe meting doen</a:t>
            </a:r>
          </a:p>
          <a:p>
            <a:r>
              <a:rPr lang="nl-NL" sz="1800" b="0" i="0" u="none" strike="noStrike" baseline="0" dirty="0">
                <a:solidFill>
                  <a:prstClr val="black"/>
                </a:solidFill>
                <a:latin typeface="Segoe UI" panose="020B0502040204020203" pitchFamily="34" charset="0"/>
              </a:rPr>
              <a:t>Gelet op leeftijd en </a:t>
            </a:r>
            <a:r>
              <a:rPr lang="nl-NL" dirty="0">
                <a:solidFill>
                  <a:prstClr val="black"/>
                </a:solidFill>
                <a:latin typeface="Segoe UI" panose="020B0502040204020203" pitchFamily="34" charset="0"/>
              </a:rPr>
              <a:t>goede en stabiele nierfunctie, verwacht ik niet</a:t>
            </a:r>
          </a:p>
          <a:p>
            <a:r>
              <a:rPr lang="nl-NL" dirty="0">
                <a:solidFill>
                  <a:prstClr val="black"/>
                </a:solidFill>
                <a:latin typeface="Segoe UI" panose="020B0502040204020203" pitchFamily="34" charset="0"/>
              </a:rPr>
              <a:t>dat patiënt klachten of eindstadium nierfalen hiervan zal ontwikkelen</a:t>
            </a:r>
            <a:endParaRPr lang="nl-NL" sz="1800" b="0" i="0" u="none" strike="noStrike" baseline="0" dirty="0">
              <a:solidFill>
                <a:prstClr val="black"/>
              </a:solidFill>
              <a:latin typeface="Segoe UI" panose="020B0502040204020203" pitchFamily="34" charset="0"/>
            </a:endParaRPr>
          </a:p>
          <a:p>
            <a:pPr algn="l"/>
            <a:r>
              <a:rPr lang="nl-NL" sz="1800" b="0" i="0" u="none" strike="noStrike" baseline="0" dirty="0">
                <a:solidFill>
                  <a:prstClr val="black"/>
                </a:solidFill>
                <a:latin typeface="Segoe UI" panose="020B0502040204020203" pitchFamily="34" charset="0"/>
              </a:rPr>
              <a:t>Advies zoutbeperking en b</a:t>
            </a:r>
            <a:r>
              <a:rPr lang="nl-NL" dirty="0">
                <a:solidFill>
                  <a:prstClr val="black"/>
                </a:solidFill>
                <a:latin typeface="Segoe UI" panose="020B0502040204020203" pitchFamily="34" charset="0"/>
              </a:rPr>
              <a:t>loeddruk behandelen</a:t>
            </a:r>
          </a:p>
          <a:p>
            <a:pPr algn="l"/>
            <a:endParaRPr lang="nl-NL" sz="1800" b="0" i="0" u="none" strike="noStrike" baseline="0" dirty="0">
              <a:solidFill>
                <a:prstClr val="black"/>
              </a:solidFill>
              <a:latin typeface="Segoe UI" panose="020B0502040204020203" pitchFamily="34" charset="0"/>
            </a:endParaRPr>
          </a:p>
          <a:p>
            <a:endParaRPr lang="nl-NL" dirty="0">
              <a:solidFill>
                <a:prstClr val="black"/>
              </a:solidFill>
              <a:latin typeface="Segoe UI" panose="020B0502040204020203" pitchFamily="34" charset="0"/>
            </a:endParaRPr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21FCC2EA-3F52-6AA8-DAF4-9A21637F2800}"/>
              </a:ext>
            </a:extLst>
          </p:cNvPr>
          <p:cNvSpPr/>
          <p:nvPr/>
        </p:nvSpPr>
        <p:spPr>
          <a:xfrm>
            <a:off x="0" y="6176963"/>
            <a:ext cx="8824404" cy="833437"/>
          </a:xfrm>
          <a:prstGeom prst="rect">
            <a:avLst/>
          </a:prstGeom>
          <a:solidFill>
            <a:srgbClr val="BBC9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9C895BD-F1AE-C396-15AC-1DB2120E8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570" y="49806"/>
            <a:ext cx="10830017" cy="913421"/>
          </a:xfrm>
        </p:spPr>
        <p:txBody>
          <a:bodyPr/>
          <a:lstStyle/>
          <a:p>
            <a:r>
              <a:rPr lang="nl-NL" dirty="0">
                <a:cs typeface="Helvetica" panose="020B0604020202020204" pitchFamily="34" charset="0"/>
              </a:rPr>
              <a:t>Casuïstiek</a:t>
            </a:r>
          </a:p>
        </p:txBody>
      </p:sp>
      <p:sp>
        <p:nvSpPr>
          <p:cNvPr id="4" name="Ovaal 3">
            <a:extLst>
              <a:ext uri="{FF2B5EF4-FFF2-40B4-BE49-F238E27FC236}">
                <a16:creationId xmlns:a16="http://schemas.microsoft.com/office/drawing/2014/main" id="{66FEC304-6551-1DCA-DFA3-518E76B9B923}"/>
              </a:ext>
            </a:extLst>
          </p:cNvPr>
          <p:cNvSpPr/>
          <p:nvPr/>
        </p:nvSpPr>
        <p:spPr>
          <a:xfrm>
            <a:off x="7669976" y="1208287"/>
            <a:ext cx="6384897" cy="6780213"/>
          </a:xfrm>
          <a:prstGeom prst="ellipse">
            <a:avLst/>
          </a:prstGeom>
          <a:solidFill>
            <a:srgbClr val="BBC9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Ovaal 4">
            <a:extLst>
              <a:ext uri="{FF2B5EF4-FFF2-40B4-BE49-F238E27FC236}">
                <a16:creationId xmlns:a16="http://schemas.microsoft.com/office/drawing/2014/main" id="{7DDEDE9C-FCC8-1C77-DE5E-2A957F1D517F}"/>
              </a:ext>
            </a:extLst>
          </p:cNvPr>
          <p:cNvSpPr/>
          <p:nvPr/>
        </p:nvSpPr>
        <p:spPr>
          <a:xfrm>
            <a:off x="8141134" y="1690688"/>
            <a:ext cx="6268906" cy="5519259"/>
          </a:xfrm>
          <a:prstGeom prst="ellipse">
            <a:avLst/>
          </a:prstGeom>
          <a:blipFill>
            <a:blip r:embed="rId3"/>
            <a:stretch>
              <a:fillRect l="-2200" t="-1862" r="-2200" b="-1862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9421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: afgeronde hoeken 5">
            <a:extLst>
              <a:ext uri="{FF2B5EF4-FFF2-40B4-BE49-F238E27FC236}">
                <a16:creationId xmlns:a16="http://schemas.microsoft.com/office/drawing/2014/main" id="{217708B8-AA17-87B7-2632-49716D3DE7C6}"/>
              </a:ext>
            </a:extLst>
          </p:cNvPr>
          <p:cNvSpPr/>
          <p:nvPr/>
        </p:nvSpPr>
        <p:spPr>
          <a:xfrm>
            <a:off x="326997" y="1208288"/>
            <a:ext cx="9908956" cy="468648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400" b="1" dirty="0">
                <a:solidFill>
                  <a:schemeClr val="tx1"/>
                </a:solidFill>
                <a:latin typeface="+mj-lt"/>
              </a:rPr>
              <a:t>Gegevens casus</a:t>
            </a:r>
          </a:p>
          <a:p>
            <a:endParaRPr lang="nl-NL" sz="2400" b="1" dirty="0">
              <a:solidFill>
                <a:schemeClr val="tx1"/>
              </a:solidFill>
              <a:latin typeface="+mj-lt"/>
            </a:endParaRPr>
          </a:p>
          <a:p>
            <a:pPr algn="l"/>
            <a:r>
              <a:rPr lang="nl-NL" sz="1800" b="0" i="0" u="none" strike="noStrike" baseline="0" dirty="0" err="1">
                <a:solidFill>
                  <a:prstClr val="black"/>
                </a:solidFill>
                <a:latin typeface="Segoe UI" panose="020B0502040204020203" pitchFamily="34" charset="0"/>
              </a:rPr>
              <a:t>VIPlife</a:t>
            </a:r>
            <a:r>
              <a:rPr lang="nl-NL" sz="1800" b="0" i="0" u="none" strike="noStrike" baseline="0" dirty="0">
                <a:solidFill>
                  <a:prstClr val="black"/>
                </a:solidFill>
                <a:latin typeface="Segoe UI" panose="020B0502040204020203" pitchFamily="34" charset="0"/>
              </a:rPr>
              <a:t> consult van POH: chronisch moe</a:t>
            </a:r>
          </a:p>
          <a:p>
            <a:pPr algn="l"/>
            <a:r>
              <a:rPr lang="nl-NL" i="1" dirty="0">
                <a:solidFill>
                  <a:prstClr val="black"/>
                </a:solidFill>
                <a:latin typeface="Segoe UI" panose="020B0502040204020203" pitchFamily="34" charset="0"/>
              </a:rPr>
              <a:t>Er worden </a:t>
            </a:r>
            <a:r>
              <a:rPr lang="nl-NL" sz="1800" b="0" i="1" u="none" strike="noStrike" baseline="0" dirty="0">
                <a:solidFill>
                  <a:prstClr val="black"/>
                </a:solidFill>
                <a:latin typeface="Segoe UI" panose="020B0502040204020203" pitchFamily="34" charset="0"/>
              </a:rPr>
              <a:t>enkele </a:t>
            </a:r>
            <a:r>
              <a:rPr lang="nl-NL" sz="1800" b="0" i="1" u="none" strike="noStrike" baseline="0" dirty="0" err="1">
                <a:solidFill>
                  <a:prstClr val="black"/>
                </a:solidFill>
                <a:latin typeface="Segoe UI" panose="020B0502040204020203" pitchFamily="34" charset="0"/>
              </a:rPr>
              <a:t>labwaarden</a:t>
            </a:r>
            <a:r>
              <a:rPr lang="nl-NL" sz="1800" b="0" i="1" u="none" strike="noStrike" baseline="0" dirty="0">
                <a:solidFill>
                  <a:prstClr val="black"/>
                </a:solidFill>
                <a:latin typeface="Segoe UI" panose="020B0502040204020203" pitchFamily="34" charset="0"/>
              </a:rPr>
              <a:t> vermeld</a:t>
            </a:r>
          </a:p>
          <a:p>
            <a:pPr algn="l"/>
            <a:r>
              <a:rPr lang="nl-NL" dirty="0">
                <a:solidFill>
                  <a:prstClr val="black"/>
                </a:solidFill>
                <a:latin typeface="Segoe UI" panose="020B0502040204020203" pitchFamily="34" charset="0"/>
              </a:rPr>
              <a:t>Vraag: welk labonderzoek zou u aanvullend nog adviseren?</a:t>
            </a:r>
          </a:p>
          <a:p>
            <a:pPr algn="l"/>
            <a:r>
              <a:rPr lang="nl-NL" dirty="0">
                <a:solidFill>
                  <a:prstClr val="black"/>
                </a:solidFill>
                <a:latin typeface="Segoe UI" panose="020B0502040204020203" pitchFamily="34" charset="0"/>
              </a:rPr>
              <a:t> </a:t>
            </a:r>
            <a:endParaRPr lang="nl-NL" sz="1800" b="0" i="0" u="none" strike="noStrike" baseline="0" dirty="0">
              <a:solidFill>
                <a:prstClr val="black"/>
              </a:solidFill>
              <a:latin typeface="Segoe UI" panose="020B0502040204020203" pitchFamily="34" charset="0"/>
            </a:endParaRPr>
          </a:p>
          <a:p>
            <a:pPr algn="l"/>
            <a:r>
              <a:rPr lang="nl-NL" sz="1800" b="0" i="0" u="sng" strike="noStrike" baseline="0" dirty="0">
                <a:solidFill>
                  <a:prstClr val="black"/>
                </a:solidFill>
                <a:latin typeface="Segoe UI" panose="020B0502040204020203" pitchFamily="34" charset="0"/>
              </a:rPr>
              <a:t>Advies</a:t>
            </a:r>
          </a:p>
          <a:p>
            <a:pPr algn="l"/>
            <a:r>
              <a:rPr lang="nl-NL" dirty="0">
                <a:solidFill>
                  <a:prstClr val="black"/>
                </a:solidFill>
                <a:latin typeface="Segoe UI" panose="020B0502040204020203" pitchFamily="34" charset="0"/>
              </a:rPr>
              <a:t>Op basis van deze beperkte gegevens valt geen zinvol advies te geven.</a:t>
            </a:r>
          </a:p>
          <a:p>
            <a:pPr algn="l"/>
            <a:r>
              <a:rPr lang="nl-NL" dirty="0">
                <a:solidFill>
                  <a:prstClr val="black"/>
                </a:solidFill>
                <a:latin typeface="Segoe UI" panose="020B0502040204020203" pitchFamily="34" charset="0"/>
              </a:rPr>
              <a:t>Bij beoordeling van aspecifieke klachten zoals vermoeidheid,</a:t>
            </a:r>
          </a:p>
          <a:p>
            <a:pPr algn="l"/>
            <a:r>
              <a:rPr lang="nl-NL" dirty="0">
                <a:solidFill>
                  <a:prstClr val="black"/>
                </a:solidFill>
                <a:latin typeface="Segoe UI" panose="020B0502040204020203" pitchFamily="34" charset="0"/>
              </a:rPr>
              <a:t>beoordelen wij patiënte o.b.v. uitgebreide anamnese inclusief VG en</a:t>
            </a:r>
          </a:p>
          <a:p>
            <a:pPr algn="l"/>
            <a:r>
              <a:rPr lang="nl-NL" dirty="0">
                <a:solidFill>
                  <a:prstClr val="black"/>
                </a:solidFill>
                <a:latin typeface="Segoe UI" panose="020B0502040204020203" pitchFamily="34" charset="0"/>
              </a:rPr>
              <a:t>Medicatiegebruik. En uitgebreid lichamelijk onderzoek.</a:t>
            </a:r>
          </a:p>
          <a:p>
            <a:pPr algn="l"/>
            <a:r>
              <a:rPr lang="nl-NL" i="1" dirty="0">
                <a:solidFill>
                  <a:prstClr val="black"/>
                </a:solidFill>
                <a:latin typeface="Segoe UI" panose="020B0502040204020203" pitchFamily="34" charset="0"/>
              </a:rPr>
              <a:t>Richtinggevende klachten? Alarmtekens?</a:t>
            </a:r>
          </a:p>
          <a:p>
            <a:pPr algn="l"/>
            <a:r>
              <a:rPr lang="nl-NL" i="1" dirty="0">
                <a:solidFill>
                  <a:prstClr val="black"/>
                </a:solidFill>
                <a:latin typeface="Segoe UI" panose="020B0502040204020203" pitchFamily="34" charset="0"/>
              </a:rPr>
              <a:t>Hulpvraag? Verwachtingsmanagement? </a:t>
            </a:r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21FCC2EA-3F52-6AA8-DAF4-9A21637F2800}"/>
              </a:ext>
            </a:extLst>
          </p:cNvPr>
          <p:cNvSpPr/>
          <p:nvPr/>
        </p:nvSpPr>
        <p:spPr>
          <a:xfrm>
            <a:off x="0" y="6176963"/>
            <a:ext cx="8824404" cy="833437"/>
          </a:xfrm>
          <a:prstGeom prst="rect">
            <a:avLst/>
          </a:prstGeom>
          <a:solidFill>
            <a:srgbClr val="BBC9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9C895BD-F1AE-C396-15AC-1DB2120E8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783" y="365125"/>
            <a:ext cx="10830017" cy="757997"/>
          </a:xfrm>
        </p:spPr>
        <p:txBody>
          <a:bodyPr/>
          <a:lstStyle/>
          <a:p>
            <a:r>
              <a:rPr lang="nl-NL" dirty="0">
                <a:cs typeface="Helvetica" panose="020B0604020202020204" pitchFamily="34" charset="0"/>
              </a:rPr>
              <a:t>Casuïstiek</a:t>
            </a:r>
          </a:p>
        </p:txBody>
      </p:sp>
      <p:sp>
        <p:nvSpPr>
          <p:cNvPr id="4" name="Ovaal 3">
            <a:extLst>
              <a:ext uri="{FF2B5EF4-FFF2-40B4-BE49-F238E27FC236}">
                <a16:creationId xmlns:a16="http://schemas.microsoft.com/office/drawing/2014/main" id="{66FEC304-6551-1DCA-DFA3-518E76B9B923}"/>
              </a:ext>
            </a:extLst>
          </p:cNvPr>
          <p:cNvSpPr/>
          <p:nvPr/>
        </p:nvSpPr>
        <p:spPr>
          <a:xfrm>
            <a:off x="7669976" y="1208287"/>
            <a:ext cx="6384897" cy="6780213"/>
          </a:xfrm>
          <a:prstGeom prst="ellipse">
            <a:avLst/>
          </a:prstGeom>
          <a:solidFill>
            <a:srgbClr val="BBC9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Ovaal 4">
            <a:extLst>
              <a:ext uri="{FF2B5EF4-FFF2-40B4-BE49-F238E27FC236}">
                <a16:creationId xmlns:a16="http://schemas.microsoft.com/office/drawing/2014/main" id="{7DDEDE9C-FCC8-1C77-DE5E-2A957F1D517F}"/>
              </a:ext>
            </a:extLst>
          </p:cNvPr>
          <p:cNvSpPr/>
          <p:nvPr/>
        </p:nvSpPr>
        <p:spPr>
          <a:xfrm>
            <a:off x="8141134" y="1690688"/>
            <a:ext cx="6268906" cy="5519259"/>
          </a:xfrm>
          <a:prstGeom prst="ellipse">
            <a:avLst/>
          </a:prstGeom>
          <a:blipFill>
            <a:blip r:embed="rId3"/>
            <a:stretch>
              <a:fillRect l="-2200" t="-1862" r="-2200" b="-1862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39847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: afgeronde hoeken 5">
            <a:extLst>
              <a:ext uri="{FF2B5EF4-FFF2-40B4-BE49-F238E27FC236}">
                <a16:creationId xmlns:a16="http://schemas.microsoft.com/office/drawing/2014/main" id="{217708B8-AA17-87B7-2632-49716D3DE7C6}"/>
              </a:ext>
            </a:extLst>
          </p:cNvPr>
          <p:cNvSpPr/>
          <p:nvPr/>
        </p:nvSpPr>
        <p:spPr>
          <a:xfrm>
            <a:off x="326997" y="1208287"/>
            <a:ext cx="9908956" cy="468648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400" b="1" dirty="0">
                <a:solidFill>
                  <a:schemeClr val="tx1"/>
                </a:solidFill>
                <a:latin typeface="+mj-lt"/>
              </a:rPr>
              <a:t>Gegevens casus</a:t>
            </a:r>
          </a:p>
          <a:p>
            <a:endParaRPr lang="nl-NL" sz="2400" b="1" dirty="0">
              <a:solidFill>
                <a:schemeClr val="tx1"/>
              </a:solidFill>
              <a:latin typeface="+mj-lt"/>
            </a:endParaRPr>
          </a:p>
          <a:p>
            <a:pPr algn="l"/>
            <a:r>
              <a:rPr lang="nl-NL" sz="1800" b="0" i="0" u="none" strike="noStrike" baseline="0" dirty="0">
                <a:solidFill>
                  <a:prstClr val="black"/>
                </a:solidFill>
                <a:latin typeface="Segoe UI" panose="020B0502040204020203" pitchFamily="34" charset="0"/>
              </a:rPr>
              <a:t>bij u bekende patiënt. er werd periodiek lab gedaan.</a:t>
            </a:r>
          </a:p>
          <a:p>
            <a:pPr algn="l"/>
            <a:r>
              <a:rPr lang="nl-NL" sz="1800" b="0" i="0" u="none" strike="noStrike" baseline="0" dirty="0">
                <a:solidFill>
                  <a:prstClr val="black"/>
                </a:solidFill>
                <a:latin typeface="Segoe UI" panose="020B0502040204020203" pitchFamily="34" charset="0"/>
              </a:rPr>
              <a:t>graag uw beoordeling en zo nodig verder beleid.</a:t>
            </a:r>
          </a:p>
          <a:p>
            <a:pPr algn="l"/>
            <a:endParaRPr lang="nl-NL" sz="1800" b="0" i="0" u="none" strike="noStrike" baseline="0" dirty="0">
              <a:solidFill>
                <a:prstClr val="black"/>
              </a:solidFill>
              <a:latin typeface="Segoe UI" panose="020B0502040204020203" pitchFamily="34" charset="0"/>
            </a:endParaRPr>
          </a:p>
          <a:p>
            <a:pPr algn="l"/>
            <a:r>
              <a:rPr lang="nl-NL" sz="1800" b="0" i="0" u="none" strike="noStrike" baseline="0" dirty="0">
                <a:solidFill>
                  <a:prstClr val="black"/>
                </a:solidFill>
                <a:latin typeface="Segoe UI" panose="020B0502040204020203" pitchFamily="34" charset="0"/>
              </a:rPr>
              <a:t>Geachte collega</a:t>
            </a:r>
          </a:p>
          <a:p>
            <a:pPr algn="l"/>
            <a:r>
              <a:rPr lang="nl-NL" dirty="0">
                <a:solidFill>
                  <a:prstClr val="black"/>
                </a:solidFill>
                <a:latin typeface="Segoe UI" panose="020B0502040204020203" pitchFamily="34" charset="0"/>
              </a:rPr>
              <a:t>P</a:t>
            </a:r>
            <a:r>
              <a:rPr lang="nl-NL" sz="1800" b="0" i="0" u="none" strike="noStrike" baseline="0" dirty="0">
                <a:solidFill>
                  <a:prstClr val="black"/>
                </a:solidFill>
                <a:latin typeface="Segoe UI" panose="020B0502040204020203" pitchFamily="34" charset="0"/>
              </a:rPr>
              <a:t>atiënt is door internist terugverwezen naar huisarts na analyse </a:t>
            </a:r>
          </a:p>
          <a:p>
            <a:pPr algn="l"/>
            <a:r>
              <a:rPr lang="nl-NL" sz="1800" b="0" i="0" u="none" strike="noStrike" baseline="0" dirty="0">
                <a:solidFill>
                  <a:prstClr val="black"/>
                </a:solidFill>
                <a:latin typeface="Segoe UI" panose="020B0502040204020203" pitchFamily="34" charset="0"/>
              </a:rPr>
              <a:t>waarbij geen oorzaak voor de klachten en/of </a:t>
            </a:r>
            <a:r>
              <a:rPr lang="nl-NL" sz="1800" b="0" i="0" u="none" strike="noStrike" baseline="0" dirty="0" err="1">
                <a:solidFill>
                  <a:prstClr val="black"/>
                </a:solidFill>
                <a:latin typeface="Segoe UI" panose="020B0502040204020203" pitchFamily="34" charset="0"/>
              </a:rPr>
              <a:t>labafwijkingen</a:t>
            </a:r>
            <a:r>
              <a:rPr lang="nl-NL" sz="1800" b="0" i="0" u="none" strike="noStrike" baseline="0" dirty="0">
                <a:solidFill>
                  <a:prstClr val="black"/>
                </a:solidFill>
                <a:latin typeface="Segoe UI" panose="020B0502040204020203" pitchFamily="34" charset="0"/>
              </a:rPr>
              <a:t> werd</a:t>
            </a:r>
          </a:p>
          <a:p>
            <a:pPr algn="l"/>
            <a:r>
              <a:rPr lang="nl-NL" sz="1800" b="0" i="0" u="none" strike="noStrike" baseline="0" dirty="0">
                <a:solidFill>
                  <a:prstClr val="black"/>
                </a:solidFill>
                <a:latin typeface="Segoe UI" panose="020B0502040204020203" pitchFamily="34" charset="0"/>
              </a:rPr>
              <a:t>gevonden.</a:t>
            </a:r>
          </a:p>
          <a:p>
            <a:pPr algn="l"/>
            <a:r>
              <a:rPr lang="nl-NL" sz="1800" b="0" i="0" u="none" strike="noStrike" baseline="0" dirty="0">
                <a:solidFill>
                  <a:prstClr val="black"/>
                </a:solidFill>
                <a:latin typeface="Segoe UI" panose="020B0502040204020203" pitchFamily="34" charset="0"/>
              </a:rPr>
              <a:t>indien hernieuwde analyse gewenst is, adviseer ik patiënt</a:t>
            </a:r>
            <a:endParaRPr lang="nl-NL" dirty="0">
              <a:solidFill>
                <a:prstClr val="black"/>
              </a:solidFill>
              <a:latin typeface="Segoe UI" panose="020B0502040204020203" pitchFamily="34" charset="0"/>
            </a:endParaRPr>
          </a:p>
          <a:p>
            <a:pPr algn="l"/>
            <a:r>
              <a:rPr lang="nl-NL" sz="1800" b="0" i="0" u="none" strike="noStrike" baseline="0" dirty="0">
                <a:solidFill>
                  <a:prstClr val="black"/>
                </a:solidFill>
                <a:latin typeface="Segoe UI" panose="020B0502040204020203" pitchFamily="34" charset="0"/>
              </a:rPr>
              <a:t>opnieuw te verwijzen.</a:t>
            </a:r>
          </a:p>
          <a:p>
            <a:pPr algn="l"/>
            <a:r>
              <a:rPr lang="nl-NL" sz="1800" b="0" i="0" u="none" strike="noStrike" baseline="0" dirty="0">
                <a:solidFill>
                  <a:prstClr val="black"/>
                </a:solidFill>
                <a:latin typeface="Segoe UI" panose="020B0502040204020203" pitchFamily="34" charset="0"/>
              </a:rPr>
              <a:t>algemeen advies o.b.v. aspecifieke testen zoals verhoogd BSE</a:t>
            </a:r>
          </a:p>
          <a:p>
            <a:pPr algn="l"/>
            <a:r>
              <a:rPr lang="nl-NL" sz="1800" b="0" i="0" u="none" strike="noStrike" baseline="0" dirty="0">
                <a:solidFill>
                  <a:prstClr val="black"/>
                </a:solidFill>
                <a:latin typeface="Segoe UI" panose="020B0502040204020203" pitchFamily="34" charset="0"/>
              </a:rPr>
              <a:t>kan ik niet geven</a:t>
            </a:r>
            <a:endParaRPr lang="nl-NL" i="1" dirty="0">
              <a:solidFill>
                <a:prstClr val="black"/>
              </a:solidFill>
              <a:latin typeface="Segoe UI" panose="020B0502040204020203" pitchFamily="34" charset="0"/>
            </a:endParaRPr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21FCC2EA-3F52-6AA8-DAF4-9A21637F2800}"/>
              </a:ext>
            </a:extLst>
          </p:cNvPr>
          <p:cNvSpPr/>
          <p:nvPr/>
        </p:nvSpPr>
        <p:spPr>
          <a:xfrm>
            <a:off x="0" y="6176963"/>
            <a:ext cx="8824404" cy="833437"/>
          </a:xfrm>
          <a:prstGeom prst="rect">
            <a:avLst/>
          </a:prstGeom>
          <a:solidFill>
            <a:srgbClr val="BBC9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9C895BD-F1AE-C396-15AC-1DB2120E8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783" y="82936"/>
            <a:ext cx="10830017" cy="1325563"/>
          </a:xfrm>
        </p:spPr>
        <p:txBody>
          <a:bodyPr/>
          <a:lstStyle/>
          <a:p>
            <a:r>
              <a:rPr lang="nl-NL" dirty="0">
                <a:cs typeface="Helvetica" panose="020B0604020202020204" pitchFamily="34" charset="0"/>
              </a:rPr>
              <a:t>Casuïstiek</a:t>
            </a:r>
          </a:p>
        </p:txBody>
      </p:sp>
      <p:sp>
        <p:nvSpPr>
          <p:cNvPr id="4" name="Ovaal 3">
            <a:extLst>
              <a:ext uri="{FF2B5EF4-FFF2-40B4-BE49-F238E27FC236}">
                <a16:creationId xmlns:a16="http://schemas.microsoft.com/office/drawing/2014/main" id="{66FEC304-6551-1DCA-DFA3-518E76B9B923}"/>
              </a:ext>
            </a:extLst>
          </p:cNvPr>
          <p:cNvSpPr/>
          <p:nvPr/>
        </p:nvSpPr>
        <p:spPr>
          <a:xfrm>
            <a:off x="7669976" y="1208287"/>
            <a:ext cx="6384897" cy="6780213"/>
          </a:xfrm>
          <a:prstGeom prst="ellipse">
            <a:avLst/>
          </a:prstGeom>
          <a:solidFill>
            <a:srgbClr val="BBC9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Ovaal 4">
            <a:extLst>
              <a:ext uri="{FF2B5EF4-FFF2-40B4-BE49-F238E27FC236}">
                <a16:creationId xmlns:a16="http://schemas.microsoft.com/office/drawing/2014/main" id="{7DDEDE9C-FCC8-1C77-DE5E-2A957F1D517F}"/>
              </a:ext>
            </a:extLst>
          </p:cNvPr>
          <p:cNvSpPr/>
          <p:nvPr/>
        </p:nvSpPr>
        <p:spPr>
          <a:xfrm>
            <a:off x="8141134" y="1690688"/>
            <a:ext cx="6268906" cy="5519259"/>
          </a:xfrm>
          <a:prstGeom prst="ellipse">
            <a:avLst/>
          </a:prstGeom>
          <a:blipFill>
            <a:blip r:embed="rId3"/>
            <a:stretch>
              <a:fillRect l="-2200" t="-1862" r="-2200" b="-1862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26675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9F01C5-2CFF-A606-CD60-1BDFA3DFC1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5638" y="3040062"/>
            <a:ext cx="4814976" cy="777875"/>
          </a:xfrm>
        </p:spPr>
        <p:txBody>
          <a:bodyPr>
            <a:normAutofit/>
          </a:bodyPr>
          <a:lstStyle/>
          <a:p>
            <a:r>
              <a:rPr lang="nl-NL" b="1" dirty="0">
                <a:cs typeface="Helvetica" panose="020B0604020202020204" pitchFamily="34" charset="0"/>
              </a:rPr>
              <a:t>Vragen? </a:t>
            </a:r>
          </a:p>
        </p:txBody>
      </p:sp>
      <p:sp>
        <p:nvSpPr>
          <p:cNvPr id="4" name="Ovaal 3">
            <a:extLst>
              <a:ext uri="{FF2B5EF4-FFF2-40B4-BE49-F238E27FC236}">
                <a16:creationId xmlns:a16="http://schemas.microsoft.com/office/drawing/2014/main" id="{AC014F86-D625-0F51-27CA-19588C2D762B}"/>
              </a:ext>
            </a:extLst>
          </p:cNvPr>
          <p:cNvSpPr/>
          <p:nvPr/>
        </p:nvSpPr>
        <p:spPr>
          <a:xfrm>
            <a:off x="-1229056" y="857249"/>
            <a:ext cx="6384897" cy="6780213"/>
          </a:xfrm>
          <a:prstGeom prst="ellipse">
            <a:avLst/>
          </a:prstGeom>
          <a:solidFill>
            <a:srgbClr val="BBC9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Ovaal 5">
            <a:extLst>
              <a:ext uri="{FF2B5EF4-FFF2-40B4-BE49-F238E27FC236}">
                <a16:creationId xmlns:a16="http://schemas.microsoft.com/office/drawing/2014/main" id="{74609252-48A0-BECD-BD4E-3F6B4DBA39AD}"/>
              </a:ext>
            </a:extLst>
          </p:cNvPr>
          <p:cNvSpPr/>
          <p:nvPr/>
        </p:nvSpPr>
        <p:spPr>
          <a:xfrm>
            <a:off x="-514681" y="1552575"/>
            <a:ext cx="5391481" cy="5955506"/>
          </a:xfrm>
          <a:prstGeom prst="ellipse">
            <a:avLst/>
          </a:prstGeom>
          <a:blipFill>
            <a:blip r:embed="rId2"/>
            <a:stretch>
              <a:fillRect l="-2200" t="-1862" r="-2200" b="-1862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8370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: afgeronde hoeken 3">
            <a:extLst>
              <a:ext uri="{FF2B5EF4-FFF2-40B4-BE49-F238E27FC236}">
                <a16:creationId xmlns:a16="http://schemas.microsoft.com/office/drawing/2014/main" id="{DAB738E5-E09D-14B1-3C89-4E6D8E8036CF}"/>
              </a:ext>
            </a:extLst>
          </p:cNvPr>
          <p:cNvSpPr/>
          <p:nvPr/>
        </p:nvSpPr>
        <p:spPr>
          <a:xfrm>
            <a:off x="4595003" y="871266"/>
            <a:ext cx="3001993" cy="511546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F55C5D68-A762-0733-3948-8A81776697F0}"/>
              </a:ext>
            </a:extLst>
          </p:cNvPr>
          <p:cNvSpPr/>
          <p:nvPr/>
        </p:nvSpPr>
        <p:spPr>
          <a:xfrm>
            <a:off x="6728607" y="659919"/>
            <a:ext cx="1036605" cy="1526876"/>
          </a:xfrm>
          <a:prstGeom prst="round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A1E65871-B7C7-461B-4BE4-E2D2BE7587C3}"/>
              </a:ext>
            </a:extLst>
          </p:cNvPr>
          <p:cNvSpPr/>
          <p:nvPr/>
        </p:nvSpPr>
        <p:spPr>
          <a:xfrm>
            <a:off x="5035668" y="2303255"/>
            <a:ext cx="2120661" cy="31055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 b="1" dirty="0">
              <a:solidFill>
                <a:schemeClr val="tx1"/>
              </a:solidFill>
              <a:latin typeface="+mj-lt"/>
            </a:endParaRPr>
          </a:p>
          <a:p>
            <a:pPr algn="ctr"/>
            <a:endParaRPr lang="nl-NL" sz="2000" b="1" dirty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nl-NL" sz="2000" b="1" dirty="0">
                <a:solidFill>
                  <a:schemeClr val="tx1"/>
                </a:solidFill>
                <a:latin typeface="+mj-lt"/>
              </a:rPr>
              <a:t>Benedict Sars</a:t>
            </a:r>
          </a:p>
          <a:p>
            <a:pPr algn="ctr"/>
            <a:r>
              <a:rPr lang="nl-NL" dirty="0">
                <a:solidFill>
                  <a:schemeClr val="tx1"/>
                </a:solidFill>
                <a:latin typeface="+mj-lt"/>
              </a:rPr>
              <a:t>Internist-nefroloog</a:t>
            </a:r>
          </a:p>
          <a:p>
            <a:pPr algn="ctr"/>
            <a:endParaRPr lang="nl-NL" sz="2000" dirty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nl-NL" dirty="0">
                <a:solidFill>
                  <a:schemeClr val="tx1"/>
                </a:solidFill>
                <a:latin typeface="+mj-lt"/>
              </a:rPr>
              <a:t>Sinds januari 2021 werk ik in Laurentius Roermond</a:t>
            </a:r>
          </a:p>
          <a:p>
            <a:pPr algn="ctr"/>
            <a:endParaRPr lang="nl-NL" dirty="0">
              <a:solidFill>
                <a:schemeClr val="tx1"/>
              </a:solidFill>
              <a:latin typeface="+mj-lt"/>
            </a:endParaRPr>
          </a:p>
          <a:p>
            <a:pPr algn="ctr"/>
            <a:endParaRPr lang="nl-NL" sz="2000" b="1" dirty="0">
              <a:solidFill>
                <a:schemeClr val="tx1"/>
              </a:solidFill>
              <a:latin typeface="+mj-lt"/>
            </a:endParaRPr>
          </a:p>
          <a:p>
            <a:pPr algn="ctr"/>
            <a:endParaRPr lang="nl-NL" sz="2000" b="1" dirty="0">
              <a:solidFill>
                <a:schemeClr val="tx1"/>
              </a:solidFill>
              <a:latin typeface="+mj-lt"/>
            </a:endParaRPr>
          </a:p>
          <a:p>
            <a:pPr algn="ctr"/>
            <a:endParaRPr lang="nl-NL" sz="2000" b="1" dirty="0">
              <a:solidFill>
                <a:schemeClr val="tx1"/>
              </a:solidFill>
              <a:latin typeface="+mj-lt"/>
            </a:endParaRPr>
          </a:p>
          <a:p>
            <a:pPr algn="ctr"/>
            <a:endParaRPr lang="nl-NL" sz="20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44E8F7D1-C433-23AC-9D52-5608D8735855}"/>
              </a:ext>
            </a:extLst>
          </p:cNvPr>
          <p:cNvSpPr/>
          <p:nvPr/>
        </p:nvSpPr>
        <p:spPr>
          <a:xfrm>
            <a:off x="8439511" y="871267"/>
            <a:ext cx="3001993" cy="511546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" name="Rechthoek: afgeronde hoeken 9">
            <a:extLst>
              <a:ext uri="{FF2B5EF4-FFF2-40B4-BE49-F238E27FC236}">
                <a16:creationId xmlns:a16="http://schemas.microsoft.com/office/drawing/2014/main" id="{8DD028C4-E68F-1249-453C-C9BC4F8C4062}"/>
              </a:ext>
            </a:extLst>
          </p:cNvPr>
          <p:cNvSpPr/>
          <p:nvPr/>
        </p:nvSpPr>
        <p:spPr>
          <a:xfrm>
            <a:off x="981248" y="871267"/>
            <a:ext cx="3001993" cy="511546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" name="Rechthoek: afgeronde hoeken 10">
            <a:extLst>
              <a:ext uri="{FF2B5EF4-FFF2-40B4-BE49-F238E27FC236}">
                <a16:creationId xmlns:a16="http://schemas.microsoft.com/office/drawing/2014/main" id="{A10705F9-297E-9A85-D201-26C8CC4E2830}"/>
              </a:ext>
            </a:extLst>
          </p:cNvPr>
          <p:cNvSpPr/>
          <p:nvPr/>
        </p:nvSpPr>
        <p:spPr>
          <a:xfrm>
            <a:off x="2952386" y="659919"/>
            <a:ext cx="1201948" cy="1526876"/>
          </a:xfrm>
          <a:prstGeom prst="roundRect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7FAA00CB-FA46-EBA7-4A08-7B993BD62834}"/>
              </a:ext>
            </a:extLst>
          </p:cNvPr>
          <p:cNvSpPr/>
          <p:nvPr/>
        </p:nvSpPr>
        <p:spPr>
          <a:xfrm>
            <a:off x="1421913" y="2303254"/>
            <a:ext cx="2120661" cy="31055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b="1" dirty="0">
                <a:solidFill>
                  <a:schemeClr val="tx1"/>
                </a:solidFill>
                <a:latin typeface="+mj-lt"/>
              </a:rPr>
              <a:t>Anique Steeghs</a:t>
            </a:r>
          </a:p>
          <a:p>
            <a:pPr algn="ctr"/>
            <a:endParaRPr lang="nl-NL" sz="2000" dirty="0">
              <a:solidFill>
                <a:schemeClr val="tx1"/>
              </a:solidFill>
              <a:latin typeface="+mj-lt"/>
            </a:endParaRPr>
          </a:p>
          <a:p>
            <a:pPr algn="ctr"/>
            <a:endParaRPr lang="nl-NL" dirty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nl-NL" dirty="0">
                <a:solidFill>
                  <a:schemeClr val="tx1"/>
                </a:solidFill>
                <a:latin typeface="+mj-lt"/>
              </a:rPr>
              <a:t>Coördinator MCC MiLo </a:t>
            </a:r>
          </a:p>
          <a:p>
            <a:pPr algn="ctr"/>
            <a:endParaRPr lang="nl-NL" sz="2000" b="1" dirty="0">
              <a:solidFill>
                <a:schemeClr val="tx1"/>
              </a:solidFill>
              <a:latin typeface="+mj-lt"/>
            </a:endParaRPr>
          </a:p>
          <a:p>
            <a:pPr algn="ctr"/>
            <a:endParaRPr lang="nl-NL" sz="2000" b="1" dirty="0">
              <a:solidFill>
                <a:schemeClr val="tx1"/>
              </a:solidFill>
              <a:latin typeface="+mj-lt"/>
            </a:endParaRPr>
          </a:p>
          <a:p>
            <a:pPr algn="ctr"/>
            <a:endParaRPr lang="nl-NL" sz="2000" b="1" dirty="0">
              <a:solidFill>
                <a:schemeClr val="tx1"/>
              </a:solidFill>
              <a:latin typeface="+mj-lt"/>
            </a:endParaRPr>
          </a:p>
          <a:p>
            <a:pPr algn="ctr"/>
            <a:endParaRPr lang="nl-NL" sz="20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FD3E2499-9B1A-7C9E-B7B8-5464F7BD896A}"/>
              </a:ext>
            </a:extLst>
          </p:cNvPr>
          <p:cNvSpPr/>
          <p:nvPr/>
        </p:nvSpPr>
        <p:spPr>
          <a:xfrm>
            <a:off x="8880176" y="2303255"/>
            <a:ext cx="2120661" cy="31055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b="1" dirty="0">
                <a:solidFill>
                  <a:schemeClr val="tx1"/>
                </a:solidFill>
                <a:latin typeface="+mj-lt"/>
              </a:rPr>
              <a:t>Marieke van </a:t>
            </a:r>
            <a:r>
              <a:rPr lang="nl-NL" sz="2000" b="1" dirty="0" err="1">
                <a:solidFill>
                  <a:schemeClr val="tx1"/>
                </a:solidFill>
                <a:latin typeface="+mj-lt"/>
              </a:rPr>
              <a:t>Ruijven</a:t>
            </a:r>
            <a:endParaRPr lang="nl-NL" sz="2000" b="1" dirty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nl-NL" dirty="0">
                <a:solidFill>
                  <a:schemeClr val="tx1"/>
                </a:solidFill>
                <a:latin typeface="+mj-lt"/>
              </a:rPr>
              <a:t>Huisarts</a:t>
            </a:r>
          </a:p>
          <a:p>
            <a:pPr algn="ctr"/>
            <a:endParaRPr lang="nl-NL" dirty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nl-NL" dirty="0">
                <a:solidFill>
                  <a:schemeClr val="tx1"/>
                </a:solidFill>
                <a:latin typeface="+mj-lt"/>
              </a:rPr>
              <a:t>Sinds januari 2023 waarnemend huisarts bij</a:t>
            </a:r>
          </a:p>
          <a:p>
            <a:pPr algn="ctr"/>
            <a:r>
              <a:rPr lang="nl-NL" dirty="0">
                <a:solidFill>
                  <a:schemeClr val="tx1"/>
                </a:solidFill>
                <a:latin typeface="+mj-lt"/>
              </a:rPr>
              <a:t>Huisartsenpraktijk De Notenboom</a:t>
            </a:r>
          </a:p>
          <a:p>
            <a:pPr algn="ctr"/>
            <a:endParaRPr lang="nl-NL" sz="2000" b="1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6" name="Graphic 15" descr="Gebruiker met effen opvulling">
            <a:extLst>
              <a:ext uri="{FF2B5EF4-FFF2-40B4-BE49-F238E27FC236}">
                <a16:creationId xmlns:a16="http://schemas.microsoft.com/office/drawing/2014/main" id="{F5BEF05C-7250-5070-24E7-BB030D7339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543637" y="948907"/>
            <a:ext cx="914400" cy="914400"/>
          </a:xfrm>
          <a:prstGeom prst="rect">
            <a:avLst/>
          </a:prstGeom>
        </p:spPr>
      </p:pic>
      <p:sp>
        <p:nvSpPr>
          <p:cNvPr id="17" name="Rechthoek 16">
            <a:extLst>
              <a:ext uri="{FF2B5EF4-FFF2-40B4-BE49-F238E27FC236}">
                <a16:creationId xmlns:a16="http://schemas.microsoft.com/office/drawing/2014/main" id="{19E027A3-17E0-43BC-4A26-F9503E146495}"/>
              </a:ext>
            </a:extLst>
          </p:cNvPr>
          <p:cNvSpPr/>
          <p:nvPr/>
        </p:nvSpPr>
        <p:spPr>
          <a:xfrm>
            <a:off x="0" y="6426679"/>
            <a:ext cx="12192000" cy="431321"/>
          </a:xfrm>
          <a:prstGeom prst="rect">
            <a:avLst/>
          </a:prstGeom>
          <a:solidFill>
            <a:srgbClr val="BBC9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8" name="Afbeelding 7" descr="Afbeelding met Menselijk gezicht, glimlach, persoon, portret&#10;&#10;Automatisch gegenereerde beschrijving">
            <a:extLst>
              <a:ext uri="{FF2B5EF4-FFF2-40B4-BE49-F238E27FC236}">
                <a16:creationId xmlns:a16="http://schemas.microsoft.com/office/drawing/2014/main" id="{7AAA6277-9760-9D0B-02BD-5D83776A788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0889" y="655601"/>
            <a:ext cx="1119896" cy="1501012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120870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6AB577-CB55-F84C-1C17-FC7EA4D7BB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229850" cy="882650"/>
          </a:xfrm>
        </p:spPr>
        <p:txBody>
          <a:bodyPr>
            <a:normAutofit/>
          </a:bodyPr>
          <a:lstStyle/>
          <a:p>
            <a:r>
              <a:rPr lang="nl-NL" b="1" dirty="0">
                <a:cs typeface="Helvetica" panose="020B0604020202020204" pitchFamily="34" charset="0"/>
              </a:rPr>
              <a:t>Cijfers </a:t>
            </a:r>
            <a:r>
              <a:rPr lang="nl-NL" b="1" dirty="0" err="1">
                <a:cs typeface="Helvetica" panose="020B0604020202020204" pitchFamily="34" charset="0"/>
              </a:rPr>
              <a:t>VIPlive</a:t>
            </a:r>
            <a:r>
              <a:rPr lang="nl-NL" b="1" dirty="0">
                <a:cs typeface="Helvetica" panose="020B0604020202020204" pitchFamily="34" charset="0"/>
              </a:rPr>
              <a:t>   </a:t>
            </a:r>
            <a:r>
              <a:rPr lang="nl-NL" sz="1800" dirty="0">
                <a:cs typeface="Helvetica" panose="020B0604020202020204" pitchFamily="34" charset="0"/>
              </a:rPr>
              <a:t>10 juli t/m 30 september</a:t>
            </a:r>
            <a:endParaRPr lang="nl-NL" sz="1800" b="1" dirty="0">
              <a:cs typeface="Helvetica" panose="020B0604020202020204" pitchFamily="34" charset="0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0AD958E-3C17-AFDB-C6C8-04D27C81DE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2772" y="2286000"/>
            <a:ext cx="8953500" cy="371951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dirty="0">
              <a:latin typeface="+mj-lt"/>
              <a:cs typeface="Helvetica" panose="020B0604020202020204" pitchFamily="34" charset="0"/>
            </a:endParaRPr>
          </a:p>
          <a:p>
            <a:pPr marL="0" indent="0">
              <a:buNone/>
            </a:pPr>
            <a:r>
              <a:rPr lang="nl-NL" sz="2400" dirty="0">
                <a:latin typeface="+mj-lt"/>
                <a:cs typeface="Helvetica" panose="020B0604020202020204" pitchFamily="34" charset="0"/>
              </a:rPr>
              <a:t>103 consulten</a:t>
            </a:r>
          </a:p>
          <a:p>
            <a:pPr marL="0" indent="0">
              <a:buNone/>
            </a:pPr>
            <a:r>
              <a:rPr lang="nl-NL" sz="2400" dirty="0">
                <a:latin typeface="+mj-lt"/>
                <a:cs typeface="Helvetica" panose="020B0604020202020204" pitchFamily="34" charset="0"/>
              </a:rPr>
              <a:t>	22 cardiologie</a:t>
            </a:r>
          </a:p>
          <a:p>
            <a:pPr marL="0" indent="0">
              <a:buNone/>
            </a:pPr>
            <a:r>
              <a:rPr lang="nl-NL" sz="2400" dirty="0">
                <a:latin typeface="+mj-lt"/>
                <a:cs typeface="Helvetica" panose="020B0604020202020204" pitchFamily="34" charset="0"/>
              </a:rPr>
              <a:t>	81 interne geneeskunde</a:t>
            </a:r>
          </a:p>
          <a:p>
            <a:pPr marL="0" indent="0">
              <a:buNone/>
            </a:pPr>
            <a:endParaRPr lang="nl-NL" sz="2400" dirty="0">
              <a:latin typeface="+mj-lt"/>
              <a:cs typeface="Helvetica" panose="020B0604020202020204" pitchFamily="34" charset="0"/>
            </a:endParaRPr>
          </a:p>
          <a:p>
            <a:pPr marL="0" indent="0">
              <a:buNone/>
            </a:pPr>
            <a:r>
              <a:rPr lang="nl-NL" sz="2400" dirty="0">
                <a:latin typeface="+mj-lt"/>
                <a:cs typeface="Helvetica" panose="020B0604020202020204" pitchFamily="34" charset="0"/>
              </a:rPr>
              <a:t>28 + 2 praktijken (totaal 40 praktijken)</a:t>
            </a:r>
          </a:p>
          <a:p>
            <a:pPr marL="0" indent="0">
              <a:buNone/>
            </a:pPr>
            <a:endParaRPr lang="nl-NL" sz="2400" dirty="0">
              <a:latin typeface="+mj-lt"/>
              <a:cs typeface="Helvetica" panose="020B0604020202020204" pitchFamily="34" charset="0"/>
            </a:endParaRPr>
          </a:p>
          <a:p>
            <a:pPr marL="0" indent="0">
              <a:buNone/>
            </a:pPr>
            <a:endParaRPr lang="nl-NL" sz="2400" dirty="0">
              <a:latin typeface="+mj-lt"/>
              <a:cs typeface="Helvetica" panose="020B0604020202020204" pitchFamily="34" charset="0"/>
            </a:endParaRP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DDF1F97D-95E5-A4A7-4C08-D7376A18E9F8}"/>
              </a:ext>
            </a:extLst>
          </p:cNvPr>
          <p:cNvSpPr/>
          <p:nvPr/>
        </p:nvSpPr>
        <p:spPr>
          <a:xfrm>
            <a:off x="11153775" y="0"/>
            <a:ext cx="1038225" cy="6858000"/>
          </a:xfrm>
          <a:prstGeom prst="rect">
            <a:avLst/>
          </a:prstGeom>
          <a:solidFill>
            <a:srgbClr val="BBC9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latin typeface="+mj-lt"/>
            </a:endParaRPr>
          </a:p>
        </p:txBody>
      </p:sp>
      <p:sp>
        <p:nvSpPr>
          <p:cNvPr id="7" name="Ovaal 6">
            <a:extLst>
              <a:ext uri="{FF2B5EF4-FFF2-40B4-BE49-F238E27FC236}">
                <a16:creationId xmlns:a16="http://schemas.microsoft.com/office/drawing/2014/main" id="{D5FA4BDC-48CE-DAA4-2AC2-3834CF85E765}"/>
              </a:ext>
            </a:extLst>
          </p:cNvPr>
          <p:cNvSpPr/>
          <p:nvPr/>
        </p:nvSpPr>
        <p:spPr>
          <a:xfrm>
            <a:off x="838200" y="2710133"/>
            <a:ext cx="1034473" cy="104370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600" dirty="0">
              <a:solidFill>
                <a:schemeClr val="tx1"/>
              </a:solidFill>
              <a:latin typeface="+mj-lt"/>
              <a:cs typeface="Helvetica" panose="020B0604020202020204" pitchFamily="34" charset="0"/>
            </a:endParaRPr>
          </a:p>
        </p:txBody>
      </p:sp>
      <p:pic>
        <p:nvPicPr>
          <p:cNvPr id="6" name="Graphic 5" descr="Chatten silhouet">
            <a:extLst>
              <a:ext uri="{FF2B5EF4-FFF2-40B4-BE49-F238E27FC236}">
                <a16:creationId xmlns:a16="http://schemas.microsoft.com/office/drawing/2014/main" id="{9BE24A63-58F2-7472-FF48-9E8D81A772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00112" y="2810315"/>
            <a:ext cx="914400" cy="914400"/>
          </a:xfrm>
          <a:prstGeom prst="rect">
            <a:avLst/>
          </a:prstGeom>
        </p:spPr>
      </p:pic>
      <p:sp>
        <p:nvSpPr>
          <p:cNvPr id="8" name="Ovaal 7">
            <a:extLst>
              <a:ext uri="{FF2B5EF4-FFF2-40B4-BE49-F238E27FC236}">
                <a16:creationId xmlns:a16="http://schemas.microsoft.com/office/drawing/2014/main" id="{781F7D80-E66E-0DE0-A0AD-A7F67D022CB1}"/>
              </a:ext>
            </a:extLst>
          </p:cNvPr>
          <p:cNvSpPr/>
          <p:nvPr/>
        </p:nvSpPr>
        <p:spPr>
          <a:xfrm>
            <a:off x="838200" y="4322481"/>
            <a:ext cx="1034473" cy="104370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600" dirty="0">
              <a:solidFill>
                <a:schemeClr val="tx1"/>
              </a:solidFill>
              <a:latin typeface="+mj-lt"/>
              <a:cs typeface="Helvetica" panose="020B0604020202020204" pitchFamily="34" charset="0"/>
            </a:endParaRPr>
          </a:p>
        </p:txBody>
      </p:sp>
      <p:pic>
        <p:nvPicPr>
          <p:cNvPr id="10" name="Graphic 9" descr="Ziekenhuis silhouet">
            <a:extLst>
              <a:ext uri="{FF2B5EF4-FFF2-40B4-BE49-F238E27FC236}">
                <a16:creationId xmlns:a16="http://schemas.microsoft.com/office/drawing/2014/main" id="{8EBDE351-23B6-31D3-2ECF-020697DE826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98236" y="4327471"/>
            <a:ext cx="914400" cy="914400"/>
          </a:xfrm>
          <a:prstGeom prst="rect">
            <a:avLst/>
          </a:prstGeom>
        </p:spPr>
      </p:pic>
      <p:sp>
        <p:nvSpPr>
          <p:cNvPr id="11" name="Ovaal 10">
            <a:extLst>
              <a:ext uri="{FF2B5EF4-FFF2-40B4-BE49-F238E27FC236}">
                <a16:creationId xmlns:a16="http://schemas.microsoft.com/office/drawing/2014/main" id="{EF6F859F-D131-B866-BF4F-1A339AED3573}"/>
              </a:ext>
            </a:extLst>
          </p:cNvPr>
          <p:cNvSpPr/>
          <p:nvPr/>
        </p:nvSpPr>
        <p:spPr>
          <a:xfrm>
            <a:off x="8358996" y="2710133"/>
            <a:ext cx="4640907" cy="4401001"/>
          </a:xfrm>
          <a:prstGeom prst="ellipse">
            <a:avLst/>
          </a:prstGeom>
          <a:solidFill>
            <a:srgbClr val="BBC9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latin typeface="+mj-lt"/>
            </a:endParaRPr>
          </a:p>
        </p:txBody>
      </p:sp>
      <p:sp>
        <p:nvSpPr>
          <p:cNvPr id="12" name="Ovaal 11">
            <a:extLst>
              <a:ext uri="{FF2B5EF4-FFF2-40B4-BE49-F238E27FC236}">
                <a16:creationId xmlns:a16="http://schemas.microsoft.com/office/drawing/2014/main" id="{C6C154BC-208A-991E-3F88-F1F11C0F7011}"/>
              </a:ext>
            </a:extLst>
          </p:cNvPr>
          <p:cNvSpPr/>
          <p:nvPr/>
        </p:nvSpPr>
        <p:spPr>
          <a:xfrm>
            <a:off x="8876811" y="3390354"/>
            <a:ext cx="3605275" cy="3720780"/>
          </a:xfrm>
          <a:prstGeom prst="ellipse">
            <a:avLst/>
          </a:prstGeom>
          <a:blipFill>
            <a:blip r:embed="rId6"/>
            <a:stretch>
              <a:fillRect l="-2200" t="-1862" r="-2200" b="-1862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59875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9F01C5-2CFF-A606-CD60-1BDFA3DFC1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0888" y="857249"/>
            <a:ext cx="4836365" cy="777875"/>
          </a:xfrm>
        </p:spPr>
        <p:txBody>
          <a:bodyPr>
            <a:normAutofit/>
          </a:bodyPr>
          <a:lstStyle/>
          <a:p>
            <a:r>
              <a:rPr lang="nl-NL" b="1" dirty="0">
                <a:cs typeface="Helvetica" panose="020B0604020202020204" pitchFamily="34" charset="0"/>
              </a:rPr>
              <a:t>Resultaten enquête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DD22831-8284-2025-2506-21317494F9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7975" y="2357557"/>
            <a:ext cx="4695824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>
                <a:latin typeface="+mj-lt"/>
                <a:cs typeface="Helvetica" panose="020B0604020202020204" pitchFamily="34" charset="0"/>
              </a:rPr>
              <a:t>25 september t/m 16 oktober </a:t>
            </a:r>
          </a:p>
          <a:p>
            <a:pPr marL="0" indent="0">
              <a:buNone/>
            </a:pPr>
            <a:endParaRPr lang="nl-NL" dirty="0">
              <a:latin typeface="+mj-lt"/>
              <a:cs typeface="Helvetica" panose="020B0604020202020204" pitchFamily="34" charset="0"/>
            </a:endParaRPr>
          </a:p>
          <a:p>
            <a:pPr marL="0" indent="0">
              <a:buNone/>
            </a:pPr>
            <a:r>
              <a:rPr lang="nl-NL" dirty="0">
                <a:latin typeface="+mj-lt"/>
                <a:cs typeface="Helvetica" panose="020B0604020202020204" pitchFamily="34" charset="0"/>
              </a:rPr>
              <a:t>18 huisartsen (26%)</a:t>
            </a:r>
          </a:p>
          <a:p>
            <a:pPr marL="0" indent="0">
              <a:buNone/>
            </a:pPr>
            <a:r>
              <a:rPr lang="nl-NL" dirty="0">
                <a:latin typeface="+mj-lt"/>
                <a:cs typeface="Helvetica" panose="020B0604020202020204" pitchFamily="34" charset="0"/>
              </a:rPr>
              <a:t>1 POH</a:t>
            </a:r>
          </a:p>
          <a:p>
            <a:pPr marL="0" indent="0">
              <a:buNone/>
            </a:pPr>
            <a:r>
              <a:rPr lang="nl-NL" dirty="0">
                <a:latin typeface="+mj-lt"/>
                <a:cs typeface="Helvetica" panose="020B0604020202020204" pitchFamily="34" charset="0"/>
              </a:rPr>
              <a:t>7 Medisch specialisten (50%)</a:t>
            </a:r>
          </a:p>
          <a:p>
            <a:pPr marL="0" indent="0">
              <a:buNone/>
            </a:pPr>
            <a:endParaRPr lang="nl-NL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Ovaal 3">
            <a:extLst>
              <a:ext uri="{FF2B5EF4-FFF2-40B4-BE49-F238E27FC236}">
                <a16:creationId xmlns:a16="http://schemas.microsoft.com/office/drawing/2014/main" id="{AC014F86-D625-0F51-27CA-19588C2D762B}"/>
              </a:ext>
            </a:extLst>
          </p:cNvPr>
          <p:cNvSpPr/>
          <p:nvPr/>
        </p:nvSpPr>
        <p:spPr>
          <a:xfrm>
            <a:off x="-1229056" y="857249"/>
            <a:ext cx="6384897" cy="6780213"/>
          </a:xfrm>
          <a:prstGeom prst="ellipse">
            <a:avLst/>
          </a:prstGeom>
          <a:solidFill>
            <a:srgbClr val="BBC9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Ovaal 5">
            <a:extLst>
              <a:ext uri="{FF2B5EF4-FFF2-40B4-BE49-F238E27FC236}">
                <a16:creationId xmlns:a16="http://schemas.microsoft.com/office/drawing/2014/main" id="{74609252-48A0-BECD-BD4E-3F6B4DBA39AD}"/>
              </a:ext>
            </a:extLst>
          </p:cNvPr>
          <p:cNvSpPr/>
          <p:nvPr/>
        </p:nvSpPr>
        <p:spPr>
          <a:xfrm>
            <a:off x="-514681" y="1552575"/>
            <a:ext cx="5391481" cy="5955506"/>
          </a:xfrm>
          <a:prstGeom prst="ellipse">
            <a:avLst/>
          </a:prstGeom>
          <a:blipFill>
            <a:blip r:embed="rId2"/>
            <a:stretch>
              <a:fillRect l="-2200" t="-1862" r="-2200" b="-1862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9" name="Graphic 8" descr="Stopwatch met effen opvulling">
            <a:extLst>
              <a:ext uri="{FF2B5EF4-FFF2-40B4-BE49-F238E27FC236}">
                <a16:creationId xmlns:a16="http://schemas.microsoft.com/office/drawing/2014/main" id="{32F81FBD-BED1-C46A-CDB9-EFE0D9987F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91175" y="2289970"/>
            <a:ext cx="777875" cy="777875"/>
          </a:xfrm>
          <a:prstGeom prst="rect">
            <a:avLst/>
          </a:prstGeom>
        </p:spPr>
      </p:pic>
      <p:pic>
        <p:nvPicPr>
          <p:cNvPr id="13" name="Graphic 12" descr="Gebruikers silhouet">
            <a:extLst>
              <a:ext uri="{FF2B5EF4-FFF2-40B4-BE49-F238E27FC236}">
                <a16:creationId xmlns:a16="http://schemas.microsoft.com/office/drawing/2014/main" id="{71A050DE-DD27-DDC2-FF81-8A755CAFB7C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522912" y="3615928"/>
            <a:ext cx="914400" cy="914400"/>
          </a:xfrm>
          <a:prstGeom prst="rect">
            <a:avLst/>
          </a:prstGeom>
        </p:spPr>
      </p:pic>
      <p:cxnSp>
        <p:nvCxnSpPr>
          <p:cNvPr id="15" name="Rechte verbindingslijn 14">
            <a:extLst>
              <a:ext uri="{FF2B5EF4-FFF2-40B4-BE49-F238E27FC236}">
                <a16:creationId xmlns:a16="http://schemas.microsoft.com/office/drawing/2014/main" id="{D21477C2-C10C-F0B2-E51E-6B21D68816CC}"/>
              </a:ext>
            </a:extLst>
          </p:cNvPr>
          <p:cNvCxnSpPr/>
          <p:nvPr/>
        </p:nvCxnSpPr>
        <p:spPr>
          <a:xfrm>
            <a:off x="6724649" y="3144958"/>
            <a:ext cx="3267075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0F9AF76-9554-F5BC-8375-C876568A9A85}"/>
              </a:ext>
            </a:extLst>
          </p:cNvPr>
          <p:cNvCxnSpPr/>
          <p:nvPr/>
        </p:nvCxnSpPr>
        <p:spPr>
          <a:xfrm>
            <a:off x="6724649" y="5074313"/>
            <a:ext cx="3267075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1888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917117-2868-19C6-866A-965EC112E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6612" y="173407"/>
            <a:ext cx="10596418" cy="764237"/>
          </a:xfrm>
        </p:spPr>
        <p:txBody>
          <a:bodyPr>
            <a:normAutofit/>
          </a:bodyPr>
          <a:lstStyle/>
          <a:p>
            <a:r>
              <a:rPr lang="nl-NL" sz="4200" dirty="0"/>
              <a:t>Tevredenheid  			Toelichting</a:t>
            </a:r>
          </a:p>
        </p:txBody>
      </p:sp>
      <p:graphicFrame>
        <p:nvGraphicFramePr>
          <p:cNvPr id="11" name="Tijdelijke aanduiding voor inhoud 10">
            <a:extLst>
              <a:ext uri="{FF2B5EF4-FFF2-40B4-BE49-F238E27FC236}">
                <a16:creationId xmlns:a16="http://schemas.microsoft.com/office/drawing/2014/main" id="{D2AFF28F-6878-35DD-9E77-55B74BF0CC9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3757941"/>
              </p:ext>
            </p:extLst>
          </p:nvPr>
        </p:nvGraphicFramePr>
        <p:xfrm>
          <a:off x="838200" y="1825625"/>
          <a:ext cx="4130675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Rechthoek: afgeronde hoeken 13">
            <a:extLst>
              <a:ext uri="{FF2B5EF4-FFF2-40B4-BE49-F238E27FC236}">
                <a16:creationId xmlns:a16="http://schemas.microsoft.com/office/drawing/2014/main" id="{9857A6E5-8F04-8AF9-F6F7-699FB7D0A175}"/>
              </a:ext>
            </a:extLst>
          </p:cNvPr>
          <p:cNvSpPr/>
          <p:nvPr/>
        </p:nvSpPr>
        <p:spPr>
          <a:xfrm>
            <a:off x="5087308" y="1671476"/>
            <a:ext cx="6770255" cy="4842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3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HA: "De manier van werken via VIP is niet gebruiksvriendelijk op </a:t>
            </a:r>
            <a:r>
              <a:rPr lang="nl-NL" sz="1300" dirty="0" err="1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praktijknivo</a:t>
            </a:r>
            <a:r>
              <a:rPr lang="nl-NL" sz="13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en ook niet in het aanmaken van het consult."</a:t>
            </a:r>
            <a:endParaRPr lang="nl-NL" sz="1300" dirty="0">
              <a:solidFill>
                <a:schemeClr val="tx1"/>
              </a:solidFill>
            </a:endParaRPr>
          </a:p>
        </p:txBody>
      </p:sp>
      <p:sp>
        <p:nvSpPr>
          <p:cNvPr id="15" name="Rechthoek: afgeronde hoeken 14">
            <a:extLst>
              <a:ext uri="{FF2B5EF4-FFF2-40B4-BE49-F238E27FC236}">
                <a16:creationId xmlns:a16="http://schemas.microsoft.com/office/drawing/2014/main" id="{315CA3D1-CEC7-D2AE-7008-B9E2FB581831}"/>
              </a:ext>
            </a:extLst>
          </p:cNvPr>
          <p:cNvSpPr/>
          <p:nvPr/>
        </p:nvSpPr>
        <p:spPr>
          <a:xfrm>
            <a:off x="5087308" y="2913995"/>
            <a:ext cx="6770255" cy="4842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3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POH: "Prettige functionele samenwerking"</a:t>
            </a:r>
            <a:endParaRPr lang="nl-NL" sz="1300" dirty="0">
              <a:solidFill>
                <a:schemeClr val="tx1"/>
              </a:solidFill>
            </a:endParaRPr>
          </a:p>
        </p:txBody>
      </p:sp>
      <p:sp>
        <p:nvSpPr>
          <p:cNvPr id="16" name="Rechthoek: afgeronde hoeken 15">
            <a:extLst>
              <a:ext uri="{FF2B5EF4-FFF2-40B4-BE49-F238E27FC236}">
                <a16:creationId xmlns:a16="http://schemas.microsoft.com/office/drawing/2014/main" id="{B6954854-399A-78FC-642C-7A3E2C268A09}"/>
              </a:ext>
            </a:extLst>
          </p:cNvPr>
          <p:cNvSpPr/>
          <p:nvPr/>
        </p:nvSpPr>
        <p:spPr>
          <a:xfrm>
            <a:off x="5087308" y="2296350"/>
            <a:ext cx="6770255" cy="48426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3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MS: "het is prettig dat je niet tijdens bezigheden ongewenst gestoord wordt door een telefoontje. Echter de vraagstelling en de informatie zijn niet altijd"</a:t>
            </a:r>
            <a:endParaRPr lang="nl-NL" sz="1300" dirty="0">
              <a:solidFill>
                <a:schemeClr val="tx1"/>
              </a:solidFill>
            </a:endParaRPr>
          </a:p>
        </p:txBody>
      </p:sp>
      <p:sp>
        <p:nvSpPr>
          <p:cNvPr id="17" name="Rechthoek: afgeronde hoeken 16">
            <a:extLst>
              <a:ext uri="{FF2B5EF4-FFF2-40B4-BE49-F238E27FC236}">
                <a16:creationId xmlns:a16="http://schemas.microsoft.com/office/drawing/2014/main" id="{AA0A6D54-3139-E490-BB99-EAA12919069D}"/>
              </a:ext>
            </a:extLst>
          </p:cNvPr>
          <p:cNvSpPr/>
          <p:nvPr/>
        </p:nvSpPr>
        <p:spPr>
          <a:xfrm>
            <a:off x="5087308" y="4154951"/>
            <a:ext cx="6770255" cy="4842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3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HA: "Bijvoegen van informatie is onhandig, pas in 2e scherm na de aanvraag, terugkoppeling komt niet in HIS"</a:t>
            </a:r>
            <a:endParaRPr lang="nl-NL" sz="1300" dirty="0">
              <a:solidFill>
                <a:schemeClr val="tx1"/>
              </a:solidFill>
            </a:endParaRPr>
          </a:p>
        </p:txBody>
      </p:sp>
      <p:sp>
        <p:nvSpPr>
          <p:cNvPr id="18" name="Rechthoek: afgeronde hoeken 17">
            <a:extLst>
              <a:ext uri="{FF2B5EF4-FFF2-40B4-BE49-F238E27FC236}">
                <a16:creationId xmlns:a16="http://schemas.microsoft.com/office/drawing/2014/main" id="{68BD0A60-D567-B845-325E-321CE8986C88}"/>
              </a:ext>
            </a:extLst>
          </p:cNvPr>
          <p:cNvSpPr/>
          <p:nvPr/>
        </p:nvSpPr>
        <p:spPr>
          <a:xfrm>
            <a:off x="5087308" y="3531640"/>
            <a:ext cx="6770255" cy="4842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3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HA: "ik kan als HIDHA niet in VIP live, dit is alleen voor d praktijkhouder weggelegd. Ik kan dus ook geen meedenkconsult via deze weg aanvragen."</a:t>
            </a:r>
            <a:endParaRPr lang="nl-NL" sz="1300" dirty="0">
              <a:solidFill>
                <a:schemeClr val="tx1"/>
              </a:solidFill>
            </a:endParaRPr>
          </a:p>
        </p:txBody>
      </p:sp>
      <p:sp>
        <p:nvSpPr>
          <p:cNvPr id="19" name="Rechthoek: afgeronde hoeken 18">
            <a:extLst>
              <a:ext uri="{FF2B5EF4-FFF2-40B4-BE49-F238E27FC236}">
                <a16:creationId xmlns:a16="http://schemas.microsoft.com/office/drawing/2014/main" id="{6D9AD97A-22CA-5AE7-2D27-61A701923F6F}"/>
              </a:ext>
            </a:extLst>
          </p:cNvPr>
          <p:cNvSpPr/>
          <p:nvPr/>
        </p:nvSpPr>
        <p:spPr>
          <a:xfrm>
            <a:off x="5087307" y="4775462"/>
            <a:ext cx="6770255" cy="4842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3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HA: "Helaas sluiten direct na antwoord, dus bij aanvullende vragen of onduidelijkheden moet er een nieuw consult gemaakt worden, werkt niet prettig"</a:t>
            </a:r>
            <a:endParaRPr lang="nl-NL" sz="1300" dirty="0">
              <a:solidFill>
                <a:schemeClr val="tx1"/>
              </a:solidFill>
            </a:endParaRPr>
          </a:p>
        </p:txBody>
      </p:sp>
      <p:sp>
        <p:nvSpPr>
          <p:cNvPr id="20" name="Ovaal 19">
            <a:extLst>
              <a:ext uri="{FF2B5EF4-FFF2-40B4-BE49-F238E27FC236}">
                <a16:creationId xmlns:a16="http://schemas.microsoft.com/office/drawing/2014/main" id="{D698887F-3328-5FE3-53B5-49C05A8B8A5D}"/>
              </a:ext>
            </a:extLst>
          </p:cNvPr>
          <p:cNvSpPr/>
          <p:nvPr/>
        </p:nvSpPr>
        <p:spPr>
          <a:xfrm>
            <a:off x="10670309" y="-902963"/>
            <a:ext cx="2281382" cy="1773815"/>
          </a:xfrm>
          <a:prstGeom prst="ellipse">
            <a:avLst/>
          </a:prstGeom>
          <a:solidFill>
            <a:srgbClr val="BBC9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2" name="Graphic 21" descr="Beoordeling: 3 sterren met effen opvulling">
            <a:extLst>
              <a:ext uri="{FF2B5EF4-FFF2-40B4-BE49-F238E27FC236}">
                <a16:creationId xmlns:a16="http://schemas.microsoft.com/office/drawing/2014/main" id="{40B6EA66-ED38-09FB-199C-B71380406A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161425" y="-171904"/>
            <a:ext cx="914400" cy="914400"/>
          </a:xfrm>
          <a:prstGeom prst="rect">
            <a:avLst/>
          </a:prstGeom>
        </p:spPr>
      </p:pic>
      <p:sp>
        <p:nvSpPr>
          <p:cNvPr id="3" name="Rechthoek: afgeronde hoeken 2">
            <a:extLst>
              <a:ext uri="{FF2B5EF4-FFF2-40B4-BE49-F238E27FC236}">
                <a16:creationId xmlns:a16="http://schemas.microsoft.com/office/drawing/2014/main" id="{641C248C-81A7-833D-72C8-A13B961686F6}"/>
              </a:ext>
            </a:extLst>
          </p:cNvPr>
          <p:cNvSpPr/>
          <p:nvPr/>
        </p:nvSpPr>
        <p:spPr>
          <a:xfrm>
            <a:off x="5087307" y="5393107"/>
            <a:ext cx="6770255" cy="4842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3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HA: “Nadeel dat niet automatisch in his de uitslag komt of via post in his”</a:t>
            </a:r>
            <a:endParaRPr lang="nl-NL" sz="1300" dirty="0">
              <a:solidFill>
                <a:schemeClr val="tx1"/>
              </a:solidFill>
            </a:endParaRPr>
          </a:p>
        </p:txBody>
      </p:sp>
      <p:sp>
        <p:nvSpPr>
          <p:cNvPr id="13" name="Rechthoek: afgeronde hoeken 12">
            <a:extLst>
              <a:ext uri="{FF2B5EF4-FFF2-40B4-BE49-F238E27FC236}">
                <a16:creationId xmlns:a16="http://schemas.microsoft.com/office/drawing/2014/main" id="{1A0A8E33-124C-8786-B14E-EA027D7A083D}"/>
              </a:ext>
            </a:extLst>
          </p:cNvPr>
          <p:cNvSpPr/>
          <p:nvPr/>
        </p:nvSpPr>
        <p:spPr>
          <a:xfrm>
            <a:off x="5087315" y="1051997"/>
            <a:ext cx="6770255" cy="48426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3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MS: "Het doen van meedenkconsulten heeft een enorme toegevoegde waarde. Het nu gebruikte systeem heeft </a:t>
            </a:r>
            <a:r>
              <a:rPr lang="nl-NL" sz="1300" dirty="0" err="1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hickups</a:t>
            </a:r>
            <a:r>
              <a:rPr lang="nl-NL" sz="13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en koppeling met ons systeem is een must." </a:t>
            </a:r>
            <a:endParaRPr lang="nl-NL" sz="1300" dirty="0">
              <a:solidFill>
                <a:schemeClr val="tx1"/>
              </a:solidFill>
            </a:endParaRPr>
          </a:p>
        </p:txBody>
      </p:sp>
      <p:sp>
        <p:nvSpPr>
          <p:cNvPr id="4" name="Rechthoek: afgeronde hoeken 3">
            <a:extLst>
              <a:ext uri="{FF2B5EF4-FFF2-40B4-BE49-F238E27FC236}">
                <a16:creationId xmlns:a16="http://schemas.microsoft.com/office/drawing/2014/main" id="{E43C8553-6C7D-B6BB-2114-F0114662BD2D}"/>
              </a:ext>
            </a:extLst>
          </p:cNvPr>
          <p:cNvSpPr/>
          <p:nvPr/>
        </p:nvSpPr>
        <p:spPr>
          <a:xfrm>
            <a:off x="5087307" y="6017982"/>
            <a:ext cx="6770255" cy="4842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3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HA: </a:t>
            </a:r>
            <a:r>
              <a:rPr lang="nl-NL" sz="1300" dirty="0">
                <a:solidFill>
                  <a:schemeClr val="tx1"/>
                </a:solidFill>
                <a:latin typeface="Calibri" panose="020F0502020204030204" pitchFamily="34" charset="0"/>
              </a:rPr>
              <a:t>“Omslachtig, en geen terugkoppeling naar HIS</a:t>
            </a:r>
            <a:r>
              <a:rPr lang="nl-NL" sz="13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”</a:t>
            </a:r>
            <a:endParaRPr lang="nl-NL" sz="13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773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917117-2868-19C6-866A-965EC112E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96418" cy="1325563"/>
          </a:xfrm>
        </p:spPr>
        <p:txBody>
          <a:bodyPr>
            <a:normAutofit/>
          </a:bodyPr>
          <a:lstStyle/>
          <a:p>
            <a:r>
              <a:rPr lang="nl-NL" dirty="0"/>
              <a:t>Verschil in verstoringen		Toelichting</a:t>
            </a:r>
          </a:p>
        </p:txBody>
      </p:sp>
      <p:graphicFrame>
        <p:nvGraphicFramePr>
          <p:cNvPr id="11" name="Tijdelijke aanduiding voor inhoud 10">
            <a:extLst>
              <a:ext uri="{FF2B5EF4-FFF2-40B4-BE49-F238E27FC236}">
                <a16:creationId xmlns:a16="http://schemas.microsoft.com/office/drawing/2014/main" id="{D2AFF28F-6878-35DD-9E77-55B74BF0CC9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6517475"/>
              </p:ext>
            </p:extLst>
          </p:nvPr>
        </p:nvGraphicFramePr>
        <p:xfrm>
          <a:off x="838200" y="1825625"/>
          <a:ext cx="4130675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chthoek: afgeronde hoeken 12">
            <a:extLst>
              <a:ext uri="{FF2B5EF4-FFF2-40B4-BE49-F238E27FC236}">
                <a16:creationId xmlns:a16="http://schemas.microsoft.com/office/drawing/2014/main" id="{1A0A8E33-124C-8786-B14E-EA027D7A083D}"/>
              </a:ext>
            </a:extLst>
          </p:cNvPr>
          <p:cNvSpPr/>
          <p:nvPr/>
        </p:nvSpPr>
        <p:spPr>
          <a:xfrm>
            <a:off x="5264727" y="3186546"/>
            <a:ext cx="6770255" cy="62807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HA: "omdat het nog niet zo goed werkt via VIPLIVE, betere ervaring met zorgdomein"</a:t>
            </a:r>
            <a:endParaRPr lang="nl-NL" sz="1400" dirty="0">
              <a:solidFill>
                <a:schemeClr val="tx1"/>
              </a:solidFill>
            </a:endParaRPr>
          </a:p>
        </p:txBody>
      </p:sp>
      <p:sp>
        <p:nvSpPr>
          <p:cNvPr id="3" name="Ovaal 2">
            <a:extLst>
              <a:ext uri="{FF2B5EF4-FFF2-40B4-BE49-F238E27FC236}">
                <a16:creationId xmlns:a16="http://schemas.microsoft.com/office/drawing/2014/main" id="{56744C43-E589-E279-9AB2-59EA54CB36ED}"/>
              </a:ext>
            </a:extLst>
          </p:cNvPr>
          <p:cNvSpPr/>
          <p:nvPr/>
        </p:nvSpPr>
        <p:spPr>
          <a:xfrm>
            <a:off x="10390909" y="-430934"/>
            <a:ext cx="2281382" cy="1773815"/>
          </a:xfrm>
          <a:prstGeom prst="ellipse">
            <a:avLst/>
          </a:prstGeom>
          <a:solidFill>
            <a:srgbClr val="BBC9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5" name="Graphic 4" descr="Luidspreker met effen opvulling">
            <a:extLst>
              <a:ext uri="{FF2B5EF4-FFF2-40B4-BE49-F238E27FC236}">
                <a16:creationId xmlns:a16="http://schemas.microsoft.com/office/drawing/2014/main" id="{946F12A3-3F71-1F3C-7EC4-CA637E1074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896600" y="113506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1180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al 2">
            <a:extLst>
              <a:ext uri="{FF2B5EF4-FFF2-40B4-BE49-F238E27FC236}">
                <a16:creationId xmlns:a16="http://schemas.microsoft.com/office/drawing/2014/main" id="{D68E2DF8-E064-A0E6-0400-8DE82BBF0FA5}"/>
              </a:ext>
            </a:extLst>
          </p:cNvPr>
          <p:cNvSpPr/>
          <p:nvPr/>
        </p:nvSpPr>
        <p:spPr>
          <a:xfrm>
            <a:off x="10390909" y="-430934"/>
            <a:ext cx="2281382" cy="1773815"/>
          </a:xfrm>
          <a:prstGeom prst="ellipse">
            <a:avLst/>
          </a:prstGeom>
          <a:solidFill>
            <a:srgbClr val="BBC9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1917117-2868-19C6-866A-965EC112E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96418" cy="1325563"/>
          </a:xfrm>
        </p:spPr>
        <p:txBody>
          <a:bodyPr/>
          <a:lstStyle/>
          <a:p>
            <a:r>
              <a:rPr lang="nl-NL" dirty="0"/>
              <a:t>Tijdsinvestering HA  		Tijdsinvestering MS</a:t>
            </a:r>
          </a:p>
        </p:txBody>
      </p:sp>
      <p:graphicFrame>
        <p:nvGraphicFramePr>
          <p:cNvPr id="11" name="Tijdelijke aanduiding voor inhoud 10">
            <a:extLst>
              <a:ext uri="{FF2B5EF4-FFF2-40B4-BE49-F238E27FC236}">
                <a16:creationId xmlns:a16="http://schemas.microsoft.com/office/drawing/2014/main" id="{D2AFF28F-6878-35DD-9E77-55B74BF0CC9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2675074"/>
              </p:ext>
            </p:extLst>
          </p:nvPr>
        </p:nvGraphicFramePr>
        <p:xfrm>
          <a:off x="838200" y="1825625"/>
          <a:ext cx="4130675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Graphic 4" descr="Stopwatch 25% met effen opvulling">
            <a:extLst>
              <a:ext uri="{FF2B5EF4-FFF2-40B4-BE49-F238E27FC236}">
                <a16:creationId xmlns:a16="http://schemas.microsoft.com/office/drawing/2014/main" id="{01BDA4DC-5E77-6A95-0FB0-0F8BC1C06A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77418" y="69851"/>
            <a:ext cx="914400" cy="914400"/>
          </a:xfrm>
          <a:prstGeom prst="rect">
            <a:avLst/>
          </a:prstGeom>
        </p:spPr>
      </p:pic>
      <p:graphicFrame>
        <p:nvGraphicFramePr>
          <p:cNvPr id="6" name="Tijdelijke aanduiding voor inhoud 10">
            <a:extLst>
              <a:ext uri="{FF2B5EF4-FFF2-40B4-BE49-F238E27FC236}">
                <a16:creationId xmlns:a16="http://schemas.microsoft.com/office/drawing/2014/main" id="{5BA8DF78-F964-6F5C-8801-04DC3135FBB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5042971"/>
              </p:ext>
            </p:extLst>
          </p:nvPr>
        </p:nvGraphicFramePr>
        <p:xfrm>
          <a:off x="6634307" y="1825625"/>
          <a:ext cx="4130675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3940737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917117-2868-19C6-866A-965EC112E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108" y="112404"/>
            <a:ext cx="10596418" cy="1325563"/>
          </a:xfrm>
        </p:spPr>
        <p:txBody>
          <a:bodyPr/>
          <a:lstStyle/>
          <a:p>
            <a:r>
              <a:rPr lang="nl-NL" dirty="0"/>
              <a:t>Kwaliteit beantwoording		Toelichting</a:t>
            </a:r>
          </a:p>
        </p:txBody>
      </p:sp>
      <p:graphicFrame>
        <p:nvGraphicFramePr>
          <p:cNvPr id="11" name="Tijdelijke aanduiding voor inhoud 10">
            <a:extLst>
              <a:ext uri="{FF2B5EF4-FFF2-40B4-BE49-F238E27FC236}">
                <a16:creationId xmlns:a16="http://schemas.microsoft.com/office/drawing/2014/main" id="{D2AFF28F-6878-35DD-9E77-55B74BF0CC9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5044494"/>
              </p:ext>
            </p:extLst>
          </p:nvPr>
        </p:nvGraphicFramePr>
        <p:xfrm>
          <a:off x="838200" y="1825625"/>
          <a:ext cx="4130675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Rechthoek: afgeronde hoeken 13">
            <a:extLst>
              <a:ext uri="{FF2B5EF4-FFF2-40B4-BE49-F238E27FC236}">
                <a16:creationId xmlns:a16="http://schemas.microsoft.com/office/drawing/2014/main" id="{9857A6E5-8F04-8AF9-F6F7-699FB7D0A175}"/>
              </a:ext>
            </a:extLst>
          </p:cNvPr>
          <p:cNvSpPr/>
          <p:nvPr/>
        </p:nvSpPr>
        <p:spPr>
          <a:xfrm>
            <a:off x="5190825" y="1509928"/>
            <a:ext cx="6770255" cy="62807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HA: "Slecht, een keer geen antwoord, een keer verzoek om consultatie afgewezen, een keer prima antwoord"</a:t>
            </a:r>
            <a:endParaRPr lang="nl-NL" sz="1400" dirty="0">
              <a:solidFill>
                <a:schemeClr val="tx1"/>
              </a:solidFill>
            </a:endParaRPr>
          </a:p>
        </p:txBody>
      </p:sp>
      <p:sp>
        <p:nvSpPr>
          <p:cNvPr id="15" name="Rechthoek: afgeronde hoeken 14">
            <a:extLst>
              <a:ext uri="{FF2B5EF4-FFF2-40B4-BE49-F238E27FC236}">
                <a16:creationId xmlns:a16="http://schemas.microsoft.com/office/drawing/2014/main" id="{315CA3D1-CEC7-D2AE-7008-B9E2FB581831}"/>
              </a:ext>
            </a:extLst>
          </p:cNvPr>
          <p:cNvSpPr/>
          <p:nvPr/>
        </p:nvSpPr>
        <p:spPr>
          <a:xfrm>
            <a:off x="5190824" y="2247954"/>
            <a:ext cx="6770255" cy="62807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HA: "wel gevoel dat er heel erg met oogkleppen op gekeken wordt"</a:t>
            </a:r>
            <a:endParaRPr lang="nl-NL" sz="1400" dirty="0">
              <a:solidFill>
                <a:schemeClr val="tx1"/>
              </a:solidFill>
            </a:endParaRPr>
          </a:p>
        </p:txBody>
      </p:sp>
      <p:sp>
        <p:nvSpPr>
          <p:cNvPr id="17" name="Rechthoek: afgeronde hoeken 16">
            <a:extLst>
              <a:ext uri="{FF2B5EF4-FFF2-40B4-BE49-F238E27FC236}">
                <a16:creationId xmlns:a16="http://schemas.microsoft.com/office/drawing/2014/main" id="{AA0A6D54-3139-E490-BB99-EAA12919069D}"/>
              </a:ext>
            </a:extLst>
          </p:cNvPr>
          <p:cNvSpPr/>
          <p:nvPr/>
        </p:nvSpPr>
        <p:spPr>
          <a:xfrm>
            <a:off x="5190822" y="3724006"/>
            <a:ext cx="6770255" cy="62807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>
                <a:solidFill>
                  <a:schemeClr val="tx1"/>
                </a:solidFill>
              </a:rPr>
              <a:t>HA: "goed 1x en slecht 1x"</a:t>
            </a:r>
            <a:endParaRPr lang="nl-NL" sz="1400" dirty="0">
              <a:solidFill>
                <a:schemeClr val="tx1"/>
              </a:solidFill>
            </a:endParaRPr>
          </a:p>
        </p:txBody>
      </p:sp>
      <p:sp>
        <p:nvSpPr>
          <p:cNvPr id="18" name="Rechthoek: afgeronde hoeken 17">
            <a:extLst>
              <a:ext uri="{FF2B5EF4-FFF2-40B4-BE49-F238E27FC236}">
                <a16:creationId xmlns:a16="http://schemas.microsoft.com/office/drawing/2014/main" id="{68BD0A60-D567-B845-325E-321CE8986C88}"/>
              </a:ext>
            </a:extLst>
          </p:cNvPr>
          <p:cNvSpPr/>
          <p:nvPr/>
        </p:nvSpPr>
        <p:spPr>
          <a:xfrm>
            <a:off x="5190823" y="2985980"/>
            <a:ext cx="6770255" cy="62807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dirty="0">
                <a:solidFill>
                  <a:schemeClr val="tx1"/>
                </a:solidFill>
              </a:rPr>
              <a:t>HA: "nog niet kunnen aanvragen </a:t>
            </a:r>
            <a:r>
              <a:rPr lang="nl-NL" sz="1400" dirty="0" err="1">
                <a:solidFill>
                  <a:schemeClr val="tx1"/>
                </a:solidFill>
              </a:rPr>
              <a:t>ivm</a:t>
            </a:r>
            <a:r>
              <a:rPr lang="nl-NL" sz="1400" dirty="0">
                <a:solidFill>
                  <a:schemeClr val="tx1"/>
                </a:solidFill>
              </a:rPr>
              <a:t> problemen met VIP live, liever gewoon via zorgdomein mogelijk maken. Laatste keer veel gedoe zonder resultaat"</a:t>
            </a:r>
          </a:p>
        </p:txBody>
      </p:sp>
      <p:sp>
        <p:nvSpPr>
          <p:cNvPr id="19" name="Rechthoek: afgeronde hoeken 18">
            <a:extLst>
              <a:ext uri="{FF2B5EF4-FFF2-40B4-BE49-F238E27FC236}">
                <a16:creationId xmlns:a16="http://schemas.microsoft.com/office/drawing/2014/main" id="{6D9AD97A-22CA-5AE7-2D27-61A701923F6F}"/>
              </a:ext>
            </a:extLst>
          </p:cNvPr>
          <p:cNvSpPr/>
          <p:nvPr/>
        </p:nvSpPr>
        <p:spPr>
          <a:xfrm>
            <a:off x="5190821" y="4462032"/>
            <a:ext cx="6770255" cy="62807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dirty="0">
                <a:solidFill>
                  <a:schemeClr val="tx1"/>
                </a:solidFill>
              </a:rPr>
              <a:t>HA: "worden actief met vragen die niet geschikt zijn voor meedenkconsult verwezen naar </a:t>
            </a:r>
            <a:r>
              <a:rPr lang="nl-NL" sz="1400" dirty="0" err="1">
                <a:solidFill>
                  <a:schemeClr val="tx1"/>
                </a:solidFill>
              </a:rPr>
              <a:t>viplive</a:t>
            </a:r>
            <a:r>
              <a:rPr lang="nl-NL" sz="1400" dirty="0">
                <a:solidFill>
                  <a:schemeClr val="tx1"/>
                </a:solidFill>
              </a:rPr>
              <a:t> door poli-assistente."</a:t>
            </a:r>
          </a:p>
        </p:txBody>
      </p:sp>
      <p:sp>
        <p:nvSpPr>
          <p:cNvPr id="3" name="Rechthoek: afgeronde hoeken 2">
            <a:extLst>
              <a:ext uri="{FF2B5EF4-FFF2-40B4-BE49-F238E27FC236}">
                <a16:creationId xmlns:a16="http://schemas.microsoft.com/office/drawing/2014/main" id="{CC6EFA86-107A-72D9-69A2-A8CAABD1F33E}"/>
              </a:ext>
            </a:extLst>
          </p:cNvPr>
          <p:cNvSpPr/>
          <p:nvPr/>
        </p:nvSpPr>
        <p:spPr>
          <a:xfrm>
            <a:off x="5190820" y="5200058"/>
            <a:ext cx="6770255" cy="62807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>
                <a:solidFill>
                  <a:schemeClr val="tx1"/>
                </a:solidFill>
              </a:rPr>
              <a:t>HA: "een keer geen antwoord, een keer verzoek consultatie afgewezen, een keer prima antwoord"</a:t>
            </a:r>
            <a:endParaRPr lang="nl-NL" sz="1400" dirty="0">
              <a:solidFill>
                <a:schemeClr val="tx1"/>
              </a:solidFill>
            </a:endParaRPr>
          </a:p>
        </p:txBody>
      </p:sp>
      <p:sp>
        <p:nvSpPr>
          <p:cNvPr id="4" name="Ovaal 3">
            <a:extLst>
              <a:ext uri="{FF2B5EF4-FFF2-40B4-BE49-F238E27FC236}">
                <a16:creationId xmlns:a16="http://schemas.microsoft.com/office/drawing/2014/main" id="{B40A823D-DEEB-5FBC-4493-4F62E3325943}"/>
              </a:ext>
            </a:extLst>
          </p:cNvPr>
          <p:cNvSpPr/>
          <p:nvPr/>
        </p:nvSpPr>
        <p:spPr>
          <a:xfrm>
            <a:off x="10390909" y="-430934"/>
            <a:ext cx="2281382" cy="1773815"/>
          </a:xfrm>
          <a:prstGeom prst="ellipse">
            <a:avLst/>
          </a:prstGeom>
          <a:solidFill>
            <a:srgbClr val="BBC9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6" name="Graphic 5" descr="Beoordeling in sterren met effen opvulling">
            <a:extLst>
              <a:ext uri="{FF2B5EF4-FFF2-40B4-BE49-F238E27FC236}">
                <a16:creationId xmlns:a16="http://schemas.microsoft.com/office/drawing/2014/main" id="{9D219CD8-78A3-E950-689A-BF7AF79D9D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896600" y="113506"/>
            <a:ext cx="914400" cy="914400"/>
          </a:xfrm>
          <a:prstGeom prst="rect">
            <a:avLst/>
          </a:prstGeom>
        </p:spPr>
      </p:pic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E7AF70F0-3C85-CBDE-B3D2-CE96F9EF8EE1}"/>
              </a:ext>
            </a:extLst>
          </p:cNvPr>
          <p:cNvSpPr/>
          <p:nvPr/>
        </p:nvSpPr>
        <p:spPr>
          <a:xfrm>
            <a:off x="5190820" y="5938084"/>
            <a:ext cx="6770255" cy="62807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dirty="0">
                <a:solidFill>
                  <a:schemeClr val="tx1"/>
                </a:solidFill>
              </a:rPr>
              <a:t>HA: “Soms heb je na het antwoord nog een aanvullende vraag en dat gaat niet”</a:t>
            </a:r>
          </a:p>
        </p:txBody>
      </p:sp>
    </p:spTree>
    <p:extLst>
      <p:ext uri="{BB962C8B-B14F-4D97-AF65-F5344CB8AC3E}">
        <p14:creationId xmlns:p14="http://schemas.microsoft.com/office/powerpoint/2010/main" val="18217696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917117-2868-19C6-866A-965EC112E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96418" cy="1325563"/>
          </a:xfrm>
        </p:spPr>
        <p:txBody>
          <a:bodyPr/>
          <a:lstStyle/>
          <a:p>
            <a:r>
              <a:rPr lang="nl-NL" dirty="0"/>
              <a:t>Kwaliteit aanvraag		Toelichting</a:t>
            </a:r>
          </a:p>
        </p:txBody>
      </p:sp>
      <p:graphicFrame>
        <p:nvGraphicFramePr>
          <p:cNvPr id="11" name="Tijdelijke aanduiding voor inhoud 10">
            <a:extLst>
              <a:ext uri="{FF2B5EF4-FFF2-40B4-BE49-F238E27FC236}">
                <a16:creationId xmlns:a16="http://schemas.microsoft.com/office/drawing/2014/main" id="{D2AFF28F-6878-35DD-9E77-55B74BF0CC9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9769161"/>
              </p:ext>
            </p:extLst>
          </p:nvPr>
        </p:nvGraphicFramePr>
        <p:xfrm>
          <a:off x="838200" y="1825625"/>
          <a:ext cx="4130675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Rechthoek: afgeronde hoeken 13">
            <a:extLst>
              <a:ext uri="{FF2B5EF4-FFF2-40B4-BE49-F238E27FC236}">
                <a16:creationId xmlns:a16="http://schemas.microsoft.com/office/drawing/2014/main" id="{9857A6E5-8F04-8AF9-F6F7-699FB7D0A175}"/>
              </a:ext>
            </a:extLst>
          </p:cNvPr>
          <p:cNvSpPr/>
          <p:nvPr/>
        </p:nvSpPr>
        <p:spPr>
          <a:xfrm>
            <a:off x="5190825" y="2702393"/>
            <a:ext cx="6770255" cy="62807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>
                <a:solidFill>
                  <a:schemeClr val="tx1"/>
                </a:solidFill>
              </a:rPr>
              <a:t>MS: "Vraag stelling kan nog wel scherper"</a:t>
            </a:r>
            <a:endParaRPr lang="nl-NL" sz="1400" dirty="0">
              <a:solidFill>
                <a:schemeClr val="tx1"/>
              </a:solidFill>
            </a:endParaRPr>
          </a:p>
        </p:txBody>
      </p:sp>
      <p:sp>
        <p:nvSpPr>
          <p:cNvPr id="15" name="Rechthoek: afgeronde hoeken 14">
            <a:extLst>
              <a:ext uri="{FF2B5EF4-FFF2-40B4-BE49-F238E27FC236}">
                <a16:creationId xmlns:a16="http://schemas.microsoft.com/office/drawing/2014/main" id="{315CA3D1-CEC7-D2AE-7008-B9E2FB581831}"/>
              </a:ext>
            </a:extLst>
          </p:cNvPr>
          <p:cNvSpPr/>
          <p:nvPr/>
        </p:nvSpPr>
        <p:spPr>
          <a:xfrm>
            <a:off x="5190826" y="3841570"/>
            <a:ext cx="6770255" cy="62807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>
                <a:solidFill>
                  <a:schemeClr val="tx1"/>
                </a:solidFill>
              </a:rPr>
              <a:t>MS: "vaak geen heldere vraagstelling en de vereiste info ontbreekt om tot gedegen antwoord te komen"</a:t>
            </a:r>
            <a:endParaRPr lang="nl-NL" sz="1400" dirty="0">
              <a:solidFill>
                <a:schemeClr val="tx1"/>
              </a:solidFill>
            </a:endParaRPr>
          </a:p>
        </p:txBody>
      </p:sp>
      <p:sp>
        <p:nvSpPr>
          <p:cNvPr id="4" name="Ovaal 3">
            <a:extLst>
              <a:ext uri="{FF2B5EF4-FFF2-40B4-BE49-F238E27FC236}">
                <a16:creationId xmlns:a16="http://schemas.microsoft.com/office/drawing/2014/main" id="{63DD46E2-C12E-FE63-04A6-D8882FC4D5FE}"/>
              </a:ext>
            </a:extLst>
          </p:cNvPr>
          <p:cNvSpPr/>
          <p:nvPr/>
        </p:nvSpPr>
        <p:spPr>
          <a:xfrm>
            <a:off x="10390909" y="-430934"/>
            <a:ext cx="2281382" cy="1773815"/>
          </a:xfrm>
          <a:prstGeom prst="ellipse">
            <a:avLst/>
          </a:prstGeom>
          <a:solidFill>
            <a:srgbClr val="BBC9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6" name="Graphic 5" descr="Beoordeling in sterren met effen opvulling">
            <a:extLst>
              <a:ext uri="{FF2B5EF4-FFF2-40B4-BE49-F238E27FC236}">
                <a16:creationId xmlns:a16="http://schemas.microsoft.com/office/drawing/2014/main" id="{B9755DD1-591B-7C2F-698B-A374D5DEA1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829636" y="125051"/>
            <a:ext cx="914400" cy="914400"/>
          </a:xfrm>
          <a:prstGeom prst="rect">
            <a:avLst/>
          </a:prstGeom>
        </p:spPr>
      </p:pic>
      <p:sp>
        <p:nvSpPr>
          <p:cNvPr id="3" name="Rechthoek: afgeronde hoeken 2">
            <a:extLst>
              <a:ext uri="{FF2B5EF4-FFF2-40B4-BE49-F238E27FC236}">
                <a16:creationId xmlns:a16="http://schemas.microsoft.com/office/drawing/2014/main" id="{0916AF07-226A-1949-5978-AEEA426BE41A}"/>
              </a:ext>
            </a:extLst>
          </p:cNvPr>
          <p:cNvSpPr/>
          <p:nvPr/>
        </p:nvSpPr>
        <p:spPr>
          <a:xfrm>
            <a:off x="5190825" y="4980747"/>
            <a:ext cx="6770255" cy="62807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dirty="0">
                <a:solidFill>
                  <a:schemeClr val="tx1"/>
                </a:solidFill>
              </a:rPr>
              <a:t>MS: “Belangrijke gegevens missen. Omdat in de regel het laboratoriumonderzoek waar de vraagstelling over is niet in het LZR wordt bepaald is controle hiervan “</a:t>
            </a:r>
          </a:p>
        </p:txBody>
      </p:sp>
    </p:spTree>
    <p:extLst>
      <p:ext uri="{BB962C8B-B14F-4D97-AF65-F5344CB8AC3E}">
        <p14:creationId xmlns:p14="http://schemas.microsoft.com/office/powerpoint/2010/main" val="214843435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0ED4273D28E6044919F21F8D6ADAEA0" ma:contentTypeVersion="5" ma:contentTypeDescription="Create a new document." ma:contentTypeScope="" ma:versionID="71a7f62efb5bd8484ca64150f5ebfbe7">
  <xsd:schema xmlns:xsd="http://www.w3.org/2001/XMLSchema" xmlns:xs="http://www.w3.org/2001/XMLSchema" xmlns:p="http://schemas.microsoft.com/office/2006/metadata/properties" xmlns:ns2="0fe99a93-91e5-4c8d-918a-a824aa69b0e1" xmlns:ns3="8ae3715e-fa9b-4dfd-96dc-ee72e9cca47c" targetNamespace="http://schemas.microsoft.com/office/2006/metadata/properties" ma:root="true" ma:fieldsID="2d5dbb4ab7a37ae744d1c64a000deedc" ns2:_="" ns3:_="">
    <xsd:import namespace="0fe99a93-91e5-4c8d-918a-a824aa69b0e1"/>
    <xsd:import namespace="8ae3715e-fa9b-4dfd-96dc-ee72e9cca47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fe99a93-91e5-4c8d-918a-a824aa69b0e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e3715e-fa9b-4dfd-96dc-ee72e9cca47c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16785AF-A108-4C0C-9F53-3101CBFE574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FE38198-E625-4D6E-855A-D1ACB050872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fe99a93-91e5-4c8d-918a-a824aa69b0e1"/>
    <ds:schemaRef ds:uri="8ae3715e-fa9b-4dfd-96dc-ee72e9cca47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589D683-6407-4EFE-8400-C81ADF8D682C}">
  <ds:schemaRefs>
    <ds:schemaRef ds:uri="http://www.w3.org/XML/1998/namespace"/>
    <ds:schemaRef ds:uri="0fe99a93-91e5-4c8d-918a-a824aa69b0e1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8ae3715e-fa9b-4dfd-96dc-ee72e9cca47c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1040</Words>
  <Application>Microsoft Office PowerPoint</Application>
  <PresentationFormat>Breedbeeld</PresentationFormat>
  <Paragraphs>158</Paragraphs>
  <Slides>14</Slides>
  <Notes>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Helvetica</vt:lpstr>
      <vt:lpstr>Segoe UI</vt:lpstr>
      <vt:lpstr>Kantoorthema</vt:lpstr>
      <vt:lpstr>PowerPoint-presentatie</vt:lpstr>
      <vt:lpstr>PowerPoint-presentatie</vt:lpstr>
      <vt:lpstr>Cijfers VIPlive   10 juli t/m 30 september</vt:lpstr>
      <vt:lpstr>Resultaten enquête</vt:lpstr>
      <vt:lpstr>Tevredenheid     Toelichting</vt:lpstr>
      <vt:lpstr>Verschil in verstoringen  Toelichting</vt:lpstr>
      <vt:lpstr>Tijdsinvestering HA    Tijdsinvestering MS</vt:lpstr>
      <vt:lpstr>Kwaliteit beantwoording  Toelichting</vt:lpstr>
      <vt:lpstr>Kwaliteit aanvraag  Toelichting</vt:lpstr>
      <vt:lpstr>Casuïstiek</vt:lpstr>
      <vt:lpstr>Casuïstiek</vt:lpstr>
      <vt:lpstr>Casuïstiek</vt:lpstr>
      <vt:lpstr>Casuïstiek</vt:lpstr>
      <vt:lpstr>Vragen?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Anique  Steeghs</dc:creator>
  <cp:lastModifiedBy>Anique  Steeghs</cp:lastModifiedBy>
  <cp:revision>15</cp:revision>
  <dcterms:created xsi:type="dcterms:W3CDTF">2023-09-27T07:46:18Z</dcterms:created>
  <dcterms:modified xsi:type="dcterms:W3CDTF">2023-10-30T15:13:36Z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0x010100B0ED4273D28E6044919F21F8D6ADAEA0</vt:lpwstr>
  </property>
</Properties>
</file>