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1" r:id="rId1"/>
    <p:sldMasterId id="2147483682" r:id="rId2"/>
    <p:sldMasterId id="2147483669" r:id="rId3"/>
    <p:sldMasterId id="2147483684" r:id="rId4"/>
    <p:sldMasterId id="2147483658" r:id="rId5"/>
  </p:sldMasterIdLst>
  <p:notesMasterIdLst>
    <p:notesMasterId r:id="rId35"/>
  </p:notesMasterIdLst>
  <p:handoutMasterIdLst>
    <p:handoutMasterId r:id="rId36"/>
  </p:handoutMasterIdLst>
  <p:sldIdLst>
    <p:sldId id="382" r:id="rId6"/>
    <p:sldId id="334" r:id="rId7"/>
    <p:sldId id="335" r:id="rId8"/>
    <p:sldId id="349" r:id="rId9"/>
    <p:sldId id="352" r:id="rId10"/>
    <p:sldId id="355" r:id="rId11"/>
    <p:sldId id="356" r:id="rId12"/>
    <p:sldId id="358" r:id="rId13"/>
    <p:sldId id="359" r:id="rId14"/>
    <p:sldId id="361" r:id="rId15"/>
    <p:sldId id="362" r:id="rId16"/>
    <p:sldId id="363" r:id="rId17"/>
    <p:sldId id="364" r:id="rId18"/>
    <p:sldId id="365" r:id="rId19"/>
    <p:sldId id="366" r:id="rId20"/>
    <p:sldId id="367" r:id="rId21"/>
    <p:sldId id="368" r:id="rId22"/>
    <p:sldId id="369" r:id="rId23"/>
    <p:sldId id="370" r:id="rId24"/>
    <p:sldId id="371" r:id="rId25"/>
    <p:sldId id="372" r:id="rId26"/>
    <p:sldId id="373" r:id="rId27"/>
    <p:sldId id="374" r:id="rId28"/>
    <p:sldId id="375" r:id="rId29"/>
    <p:sldId id="377" r:id="rId30"/>
    <p:sldId id="378" r:id="rId31"/>
    <p:sldId id="379" r:id="rId32"/>
    <p:sldId id="380" r:id="rId33"/>
    <p:sldId id="314" r:id="rId3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7634"/>
    <a:srgbClr val="006684"/>
    <a:srgbClr val="A29B7E"/>
    <a:srgbClr val="B8B975"/>
    <a:srgbClr val="631450"/>
    <a:srgbClr val="DAD9BE"/>
    <a:srgbClr val="3CAD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18" autoAdjust="0"/>
    <p:restoredTop sz="94696" autoAdjust="0"/>
  </p:normalViewPr>
  <p:slideViewPr>
    <p:cSldViewPr snapToGrid="0" snapToObjects="1">
      <p:cViewPr>
        <p:scale>
          <a:sx n="70" d="100"/>
          <a:sy n="70" d="100"/>
        </p:scale>
        <p:origin x="-2814" y="-9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E3C32D-0B9C-6749-9EC1-D4C3D864C9E1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00DC7-D5F5-0E4F-8625-BA72FADC339F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710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9A54E-EE18-5441-B632-004171A8D60F}" type="datetimeFigureOut">
              <a:rPr lang="en-US" smtClean="0"/>
              <a:t>10/7/2016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Click to edit Master text styles</a:t>
            </a:r>
          </a:p>
          <a:p>
            <a:pPr lvl="1"/>
            <a:r>
              <a:rPr lang="nl-NL" smtClean="0"/>
              <a:t>Second level</a:t>
            </a:r>
          </a:p>
          <a:p>
            <a:pPr lvl="2"/>
            <a:r>
              <a:rPr lang="nl-NL" smtClean="0"/>
              <a:t>Third level</a:t>
            </a:r>
          </a:p>
          <a:p>
            <a:pPr lvl="3"/>
            <a:r>
              <a:rPr lang="nl-NL" smtClean="0"/>
              <a:t>Fourth level</a:t>
            </a:r>
          </a:p>
          <a:p>
            <a:pPr lvl="4"/>
            <a:r>
              <a:rPr lang="nl-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CAF0EE-C5F9-B24D-BC25-6E863DF232F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303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63396" y="507289"/>
            <a:ext cx="7659633" cy="678043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r>
              <a:rPr lang="en-US" sz="3200" spc="150" dirty="0" err="1" smtClean="0">
                <a:solidFill>
                  <a:schemeClr val="bg1"/>
                </a:solidFill>
                <a:latin typeface="Arial Unicode MS"/>
                <a:cs typeface="Arial Unicode MS"/>
              </a:rPr>
              <a:t>Titel</a:t>
            </a:r>
            <a:endParaRPr lang="en-US" sz="3200" spc="150" dirty="0">
              <a:solidFill>
                <a:schemeClr val="bg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63396" y="1763883"/>
            <a:ext cx="3689350" cy="40217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1600" b="1" spc="100" dirty="0" err="1" smtClean="0">
                <a:solidFill>
                  <a:schemeClr val="bg1"/>
                </a:solidFill>
                <a:latin typeface="Arial Unicode MS"/>
                <a:cs typeface="Arial Unicode MS"/>
              </a:rPr>
              <a:t>Tussenkop</a:t>
            </a:r>
            <a:endParaRPr lang="en-US" sz="1600" dirty="0" smtClean="0">
              <a:latin typeface="Arial Unicode MS"/>
              <a:cs typeface="Arial Unicode MS"/>
            </a:endParaRP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63396" y="2173993"/>
            <a:ext cx="3689350" cy="39925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>
                <a:solidFill>
                  <a:schemeClr val="tx1"/>
                </a:solidFill>
                <a:latin typeface="Arial Unicode MS"/>
                <a:cs typeface="Arial Unicode MS"/>
              </a:defRPr>
            </a:lvl1pPr>
          </a:lstStyle>
          <a:p>
            <a:pPr marL="285750" indent="-285750">
              <a:lnSpc>
                <a:spcPct val="110000"/>
              </a:lnSpc>
              <a:buFont typeface="Wingdings" charset="2"/>
              <a:buChar char="§"/>
            </a:pPr>
            <a:r>
              <a:rPr lang="en-US" sz="1600" dirty="0" err="1" smtClean="0">
                <a:latin typeface="Arial Unicode MS"/>
                <a:cs typeface="Arial Unicode MS"/>
              </a:rPr>
              <a:t>Opsomming</a:t>
            </a:r>
            <a:endParaRPr lang="en-US" sz="1600" dirty="0" smtClean="0">
              <a:latin typeface="Arial Unicode MS"/>
              <a:cs typeface="Arial Unicode MS"/>
            </a:endParaRPr>
          </a:p>
          <a:p>
            <a:pPr marL="285750" indent="-285750">
              <a:lnSpc>
                <a:spcPct val="110000"/>
              </a:lnSpc>
              <a:buSzPct val="100000"/>
              <a:buFont typeface="Wingdings" charset="2"/>
              <a:buChar char="§"/>
            </a:pPr>
            <a:r>
              <a:rPr lang="en-US" sz="1600" dirty="0" err="1" smtClean="0">
                <a:latin typeface="Arial Unicode MS"/>
                <a:cs typeface="Arial Unicode MS"/>
              </a:rPr>
              <a:t>Opsomming</a:t>
            </a:r>
            <a:r>
              <a:rPr lang="en-US" sz="1600" dirty="0" smtClean="0">
                <a:latin typeface="Arial Unicode MS"/>
                <a:cs typeface="Arial Unicode MS"/>
              </a:rPr>
              <a:t> over twee</a:t>
            </a:r>
            <a:br>
              <a:rPr lang="en-US" sz="1600" dirty="0" smtClean="0">
                <a:latin typeface="Arial Unicode MS"/>
                <a:cs typeface="Arial Unicode MS"/>
              </a:rPr>
            </a:br>
            <a:r>
              <a:rPr lang="en-US" sz="1600" dirty="0" smtClean="0">
                <a:latin typeface="Arial Unicode MS"/>
                <a:cs typeface="Arial Unicode MS"/>
              </a:rPr>
              <a:t>of </a:t>
            </a:r>
            <a:r>
              <a:rPr lang="en-US" sz="1600" dirty="0" err="1" smtClean="0">
                <a:latin typeface="Arial Unicode MS"/>
                <a:cs typeface="Arial Unicode MS"/>
              </a:rPr>
              <a:t>meerdere</a:t>
            </a:r>
            <a:r>
              <a:rPr lang="en-US" sz="1600" dirty="0" smtClean="0">
                <a:latin typeface="Arial Unicode MS"/>
                <a:cs typeface="Arial Unicode MS"/>
              </a:rPr>
              <a:t> regels</a:t>
            </a:r>
          </a:p>
          <a:p>
            <a:pPr marL="285750" indent="-285750">
              <a:lnSpc>
                <a:spcPct val="110000"/>
              </a:lnSpc>
              <a:buFont typeface="Wingdings" charset="2"/>
              <a:buChar char="§"/>
            </a:pPr>
            <a:r>
              <a:rPr lang="en-US" sz="1600" dirty="0" err="1" smtClean="0">
                <a:latin typeface="Arial Unicode MS"/>
                <a:cs typeface="Arial Unicode MS"/>
              </a:rPr>
              <a:t>Opsomming</a:t>
            </a:r>
            <a:endParaRPr lang="en-US" sz="1600" dirty="0" smtClean="0">
              <a:latin typeface="Arial Unicode MS"/>
              <a:cs typeface="Arial Unicode MS"/>
            </a:endParaRPr>
          </a:p>
        </p:txBody>
      </p:sp>
      <p:sp>
        <p:nvSpPr>
          <p:cNvPr id="15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4644008" y="1763883"/>
            <a:ext cx="3689350" cy="40217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1600" b="1" spc="100" dirty="0" err="1" smtClean="0">
                <a:solidFill>
                  <a:schemeClr val="bg1"/>
                </a:solidFill>
                <a:latin typeface="Arial Unicode MS"/>
                <a:cs typeface="Arial Unicode MS"/>
              </a:rPr>
              <a:t>Tussenkop</a:t>
            </a:r>
            <a:endParaRPr lang="en-US" sz="1600" dirty="0" smtClean="0">
              <a:latin typeface="Arial Unicode MS"/>
              <a:cs typeface="Arial Unicode MS"/>
            </a:endParaRP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644008" y="2173993"/>
            <a:ext cx="3689350" cy="39925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>
                <a:solidFill>
                  <a:schemeClr val="tx1"/>
                </a:solidFill>
                <a:latin typeface="Arial Unicode MS"/>
                <a:cs typeface="Arial Unicode MS"/>
              </a:defRPr>
            </a:lvl1pPr>
          </a:lstStyle>
          <a:p>
            <a:pPr marL="285750" indent="-285750">
              <a:lnSpc>
                <a:spcPct val="110000"/>
              </a:lnSpc>
              <a:buFont typeface="Wingdings" charset="2"/>
              <a:buChar char="§"/>
            </a:pPr>
            <a:r>
              <a:rPr lang="en-US" sz="1600" dirty="0" err="1" smtClean="0">
                <a:latin typeface="Arial Unicode MS"/>
                <a:cs typeface="Arial Unicode MS"/>
              </a:rPr>
              <a:t>Opsomming</a:t>
            </a:r>
            <a:endParaRPr lang="en-US" sz="1600" dirty="0" smtClean="0">
              <a:latin typeface="Arial Unicode MS"/>
              <a:cs typeface="Arial Unicode MS"/>
            </a:endParaRPr>
          </a:p>
          <a:p>
            <a:pPr marL="285750" indent="-285750">
              <a:lnSpc>
                <a:spcPct val="110000"/>
              </a:lnSpc>
              <a:buSzPct val="100000"/>
              <a:buFont typeface="Wingdings" charset="2"/>
              <a:buChar char="§"/>
            </a:pPr>
            <a:r>
              <a:rPr lang="en-US" sz="1600" dirty="0" err="1" smtClean="0">
                <a:latin typeface="Arial Unicode MS"/>
                <a:cs typeface="Arial Unicode MS"/>
              </a:rPr>
              <a:t>Opsomming</a:t>
            </a:r>
            <a:r>
              <a:rPr lang="en-US" sz="1600" dirty="0" smtClean="0">
                <a:latin typeface="Arial Unicode MS"/>
                <a:cs typeface="Arial Unicode MS"/>
              </a:rPr>
              <a:t> over twee</a:t>
            </a:r>
            <a:br>
              <a:rPr lang="en-US" sz="1600" dirty="0" smtClean="0">
                <a:latin typeface="Arial Unicode MS"/>
                <a:cs typeface="Arial Unicode MS"/>
              </a:rPr>
            </a:br>
            <a:r>
              <a:rPr lang="en-US" sz="1600" dirty="0" smtClean="0">
                <a:latin typeface="Arial Unicode MS"/>
                <a:cs typeface="Arial Unicode MS"/>
              </a:rPr>
              <a:t>of </a:t>
            </a:r>
            <a:r>
              <a:rPr lang="en-US" sz="1600" dirty="0" err="1" smtClean="0">
                <a:latin typeface="Arial Unicode MS"/>
                <a:cs typeface="Arial Unicode MS"/>
              </a:rPr>
              <a:t>meerdere</a:t>
            </a:r>
            <a:r>
              <a:rPr lang="en-US" sz="1600" dirty="0" smtClean="0">
                <a:latin typeface="Arial Unicode MS"/>
                <a:cs typeface="Arial Unicode MS"/>
              </a:rPr>
              <a:t> regels</a:t>
            </a:r>
          </a:p>
          <a:p>
            <a:pPr marL="285750" indent="-285750">
              <a:lnSpc>
                <a:spcPct val="110000"/>
              </a:lnSpc>
              <a:buFont typeface="Wingdings" charset="2"/>
              <a:buChar char="§"/>
            </a:pPr>
            <a:r>
              <a:rPr lang="en-US" sz="1600" dirty="0" err="1" smtClean="0">
                <a:latin typeface="Arial Unicode MS"/>
                <a:cs typeface="Arial Unicode MS"/>
              </a:rPr>
              <a:t>Opsomming</a:t>
            </a:r>
            <a:endParaRPr lang="en-US" sz="1600" dirty="0" smtClean="0">
              <a:latin typeface="Arial Unicode MS"/>
              <a:cs typeface="Arial Unicode MS"/>
            </a:endParaRPr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17" hasCustomPrompt="1"/>
          </p:nvPr>
        </p:nvSpPr>
        <p:spPr>
          <a:xfrm>
            <a:off x="663396" y="6493213"/>
            <a:ext cx="5927203" cy="192087"/>
          </a:xfrm>
          <a:prstGeom prst="rect">
            <a:avLst/>
          </a:prstGeom>
        </p:spPr>
        <p:txBody>
          <a:bodyPr vert="horz"/>
          <a:lstStyle>
            <a:lvl1pPr marL="0" indent="0" algn="r">
              <a:buNone/>
              <a:defRPr sz="800" baseline="0">
                <a:solidFill>
                  <a:srgbClr val="FFFFFF"/>
                </a:solidFill>
                <a:latin typeface="Arial Unicode MS"/>
                <a:cs typeface="Arial Unicode MS"/>
              </a:defRPr>
            </a:lvl1pPr>
          </a:lstStyle>
          <a:p>
            <a:pPr lvl="0"/>
            <a:r>
              <a:rPr lang="en-US" dirty="0" err="1" smtClean="0"/>
              <a:t>naam</a:t>
            </a:r>
            <a:r>
              <a:rPr lang="en-US" dirty="0" smtClean="0"/>
              <a:t> </a:t>
            </a:r>
            <a:r>
              <a:rPr lang="en-US" dirty="0" err="1" smtClean="0"/>
              <a:t>presentatie</a:t>
            </a:r>
            <a:endParaRPr lang="en-US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18" hasCustomPrompt="1"/>
          </p:nvPr>
        </p:nvSpPr>
        <p:spPr>
          <a:xfrm>
            <a:off x="6653381" y="6493213"/>
            <a:ext cx="910175" cy="192087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800" baseline="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 lvl="0"/>
            <a:r>
              <a:rPr lang="en-US" dirty="0" smtClean="0"/>
              <a:t>datum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839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63396" y="507289"/>
            <a:ext cx="7659633" cy="678043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r>
              <a:rPr lang="en-US" sz="3200" spc="150" dirty="0" err="1" smtClean="0">
                <a:solidFill>
                  <a:schemeClr val="bg1"/>
                </a:solidFill>
                <a:latin typeface="Arial Unicode MS"/>
                <a:cs typeface="Arial Unicode MS"/>
              </a:rPr>
              <a:t>Titel</a:t>
            </a:r>
            <a:endParaRPr lang="en-US" sz="3200" spc="150" dirty="0">
              <a:solidFill>
                <a:schemeClr val="bg1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63395" y="1763883"/>
            <a:ext cx="7659633" cy="40217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1600" b="1" spc="100" dirty="0" err="1" smtClean="0">
                <a:solidFill>
                  <a:schemeClr val="bg1"/>
                </a:solidFill>
                <a:latin typeface="Arial Unicode MS"/>
                <a:cs typeface="Arial Unicode MS"/>
              </a:rPr>
              <a:t>Tussenkop</a:t>
            </a:r>
            <a:endParaRPr lang="en-US" sz="1600" dirty="0" smtClean="0">
              <a:latin typeface="Arial Unicode MS"/>
              <a:cs typeface="Arial Unicode MS"/>
            </a:endParaRPr>
          </a:p>
        </p:txBody>
      </p:sp>
      <p:sp>
        <p:nvSpPr>
          <p:cNvPr id="13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63395" y="2173993"/>
            <a:ext cx="7659633" cy="3992563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600" baseline="0">
                <a:solidFill>
                  <a:schemeClr val="tx1"/>
                </a:solidFill>
                <a:latin typeface="Arial Unicode MS"/>
                <a:cs typeface="Arial Unicode MS"/>
              </a:defRPr>
            </a:lvl1pPr>
          </a:lstStyle>
          <a:p>
            <a:pPr marL="285750" indent="-285750">
              <a:lnSpc>
                <a:spcPct val="110000"/>
              </a:lnSpc>
              <a:buFont typeface="Wingdings" charset="2"/>
              <a:buChar char="§"/>
            </a:pPr>
            <a:r>
              <a:rPr lang="en-US" sz="1600" dirty="0" err="1" smtClean="0">
                <a:latin typeface="Arial Unicode MS"/>
                <a:cs typeface="Arial Unicode MS"/>
              </a:rPr>
              <a:t>dwdwd</a:t>
            </a:r>
            <a:endParaRPr lang="en-US" sz="1600" dirty="0" smtClean="0">
              <a:latin typeface="Arial Unicode MS"/>
              <a:cs typeface="Arial Unicode MS"/>
            </a:endParaRPr>
          </a:p>
        </p:txBody>
      </p:sp>
      <p:sp>
        <p:nvSpPr>
          <p:cNvPr id="8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663396" y="6493213"/>
            <a:ext cx="5927203" cy="192087"/>
          </a:xfrm>
          <a:prstGeom prst="rect">
            <a:avLst/>
          </a:prstGeom>
        </p:spPr>
        <p:txBody>
          <a:bodyPr vert="horz"/>
          <a:lstStyle>
            <a:lvl1pPr marL="0" indent="0" algn="r">
              <a:buNone/>
              <a:defRPr sz="800" baseline="0">
                <a:solidFill>
                  <a:srgbClr val="FFFFFF"/>
                </a:solidFill>
                <a:latin typeface="Arial Unicode MS"/>
                <a:cs typeface="Arial Unicode MS"/>
              </a:defRPr>
            </a:lvl1pPr>
          </a:lstStyle>
          <a:p>
            <a:pPr lvl="0"/>
            <a:r>
              <a:rPr lang="en-US" dirty="0" err="1" smtClean="0"/>
              <a:t>naam</a:t>
            </a:r>
            <a:r>
              <a:rPr lang="en-US" dirty="0" smtClean="0"/>
              <a:t> </a:t>
            </a:r>
            <a:r>
              <a:rPr lang="en-US" dirty="0" err="1" smtClean="0"/>
              <a:t>presentatie</a:t>
            </a:r>
            <a:endParaRPr lang="en-US" dirty="0"/>
          </a:p>
        </p:txBody>
      </p:sp>
      <p:sp>
        <p:nvSpPr>
          <p:cNvPr id="9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6653381" y="6493213"/>
            <a:ext cx="910175" cy="192087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800" baseline="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 lvl="0"/>
            <a:r>
              <a:rPr lang="en-US" dirty="0" smtClean="0"/>
              <a:t>datum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4989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663396" y="507289"/>
            <a:ext cx="7659633" cy="678043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320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r>
              <a:rPr lang="en-US" sz="3200" spc="150" dirty="0" err="1" smtClean="0">
                <a:solidFill>
                  <a:schemeClr val="bg1"/>
                </a:solidFill>
                <a:latin typeface="Arial Unicode MS"/>
                <a:cs typeface="Arial Unicode MS"/>
              </a:rPr>
              <a:t>Titel</a:t>
            </a:r>
            <a:endParaRPr lang="en-US" sz="3200" spc="150" dirty="0">
              <a:solidFill>
                <a:schemeClr val="bg1"/>
              </a:solidFill>
            </a:endParaRPr>
          </a:p>
        </p:txBody>
      </p:sp>
      <p:sp>
        <p:nvSpPr>
          <p:cNvPr id="8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663396" y="1763883"/>
            <a:ext cx="3689350" cy="40217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>
                <a:solidFill>
                  <a:schemeClr val="bg1"/>
                </a:solidFill>
                <a:latin typeface="Arial Unicode MS"/>
                <a:cs typeface="Arial Unicode MS"/>
              </a:defRPr>
            </a:lvl1pPr>
          </a:lstStyle>
          <a:p>
            <a:pPr>
              <a:lnSpc>
                <a:spcPct val="110000"/>
              </a:lnSpc>
            </a:pPr>
            <a:r>
              <a:rPr lang="en-US" sz="1600" b="1" spc="100" dirty="0" err="1" smtClean="0">
                <a:solidFill>
                  <a:schemeClr val="bg1"/>
                </a:solidFill>
                <a:latin typeface="Arial Unicode MS"/>
                <a:cs typeface="Arial Unicode MS"/>
              </a:rPr>
              <a:t>Tussenkop</a:t>
            </a:r>
            <a:endParaRPr lang="en-US" sz="1600" dirty="0" smtClean="0">
              <a:latin typeface="Arial Unicode MS"/>
              <a:cs typeface="Arial Unicode MS"/>
            </a:endParaRPr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4" hasCustomPrompt="1"/>
          </p:nvPr>
        </p:nvSpPr>
        <p:spPr>
          <a:xfrm>
            <a:off x="663396" y="2173993"/>
            <a:ext cx="3689350" cy="39925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600">
                <a:solidFill>
                  <a:schemeClr val="tx1"/>
                </a:solidFill>
                <a:latin typeface="Arial Unicode MS"/>
                <a:cs typeface="Arial Unicode MS"/>
              </a:defRPr>
            </a:lvl1pPr>
          </a:lstStyle>
          <a:p>
            <a:pPr marL="285750" indent="-285750">
              <a:lnSpc>
                <a:spcPct val="110000"/>
              </a:lnSpc>
              <a:buFont typeface="Wingdings" charset="2"/>
              <a:buChar char="§"/>
            </a:pPr>
            <a:r>
              <a:rPr lang="en-US" sz="1600" dirty="0" err="1" smtClean="0">
                <a:latin typeface="Arial Unicode MS"/>
                <a:cs typeface="Arial Unicode MS"/>
              </a:rPr>
              <a:t>Opsomming</a:t>
            </a:r>
            <a:endParaRPr lang="en-US" sz="1600" dirty="0" smtClean="0">
              <a:latin typeface="Arial Unicode MS"/>
              <a:cs typeface="Arial Unicode MS"/>
            </a:endParaRPr>
          </a:p>
          <a:p>
            <a:pPr marL="285750" indent="-285750">
              <a:lnSpc>
                <a:spcPct val="110000"/>
              </a:lnSpc>
              <a:buSzPct val="100000"/>
              <a:buFont typeface="Wingdings" charset="2"/>
              <a:buChar char="§"/>
            </a:pPr>
            <a:r>
              <a:rPr lang="en-US" sz="1600" dirty="0" err="1" smtClean="0">
                <a:latin typeface="Arial Unicode MS"/>
                <a:cs typeface="Arial Unicode MS"/>
              </a:rPr>
              <a:t>Opsomming</a:t>
            </a:r>
            <a:r>
              <a:rPr lang="en-US" sz="1600" dirty="0" smtClean="0">
                <a:latin typeface="Arial Unicode MS"/>
                <a:cs typeface="Arial Unicode MS"/>
              </a:rPr>
              <a:t> over twee</a:t>
            </a:r>
            <a:br>
              <a:rPr lang="en-US" sz="1600" dirty="0" smtClean="0">
                <a:latin typeface="Arial Unicode MS"/>
                <a:cs typeface="Arial Unicode MS"/>
              </a:rPr>
            </a:br>
            <a:r>
              <a:rPr lang="en-US" sz="1600" dirty="0" smtClean="0">
                <a:latin typeface="Arial Unicode MS"/>
                <a:cs typeface="Arial Unicode MS"/>
              </a:rPr>
              <a:t>of </a:t>
            </a:r>
            <a:r>
              <a:rPr lang="en-US" sz="1600" dirty="0" err="1" smtClean="0">
                <a:latin typeface="Arial Unicode MS"/>
                <a:cs typeface="Arial Unicode MS"/>
              </a:rPr>
              <a:t>meerdere</a:t>
            </a:r>
            <a:r>
              <a:rPr lang="en-US" sz="1600" dirty="0" smtClean="0">
                <a:latin typeface="Arial Unicode MS"/>
                <a:cs typeface="Arial Unicode MS"/>
              </a:rPr>
              <a:t> regels</a:t>
            </a:r>
          </a:p>
          <a:p>
            <a:pPr marL="285750" indent="-285750">
              <a:lnSpc>
                <a:spcPct val="110000"/>
              </a:lnSpc>
              <a:buFont typeface="Wingdings" charset="2"/>
              <a:buChar char="§"/>
            </a:pPr>
            <a:r>
              <a:rPr lang="en-US" sz="1600" dirty="0" err="1" smtClean="0">
                <a:latin typeface="Arial Unicode MS"/>
                <a:cs typeface="Arial Unicode MS"/>
              </a:rPr>
              <a:t>Opsomming</a:t>
            </a:r>
            <a:endParaRPr lang="en-US" sz="1600" dirty="0" smtClean="0">
              <a:latin typeface="Arial Unicode MS"/>
              <a:cs typeface="Arial Unicode MS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663396" y="6493213"/>
            <a:ext cx="5927203" cy="192087"/>
          </a:xfrm>
          <a:prstGeom prst="rect">
            <a:avLst/>
          </a:prstGeom>
        </p:spPr>
        <p:txBody>
          <a:bodyPr vert="horz"/>
          <a:lstStyle>
            <a:lvl1pPr marL="0" indent="0" algn="r">
              <a:buNone/>
              <a:defRPr sz="800" baseline="0">
                <a:solidFill>
                  <a:srgbClr val="FFFFFF"/>
                </a:solidFill>
                <a:latin typeface="Arial Unicode MS"/>
                <a:cs typeface="Arial Unicode MS"/>
              </a:defRPr>
            </a:lvl1pPr>
          </a:lstStyle>
          <a:p>
            <a:pPr lvl="0"/>
            <a:r>
              <a:rPr lang="en-US" dirty="0" err="1" smtClean="0"/>
              <a:t>naam</a:t>
            </a:r>
            <a:r>
              <a:rPr lang="en-US" dirty="0" smtClean="0"/>
              <a:t> </a:t>
            </a:r>
            <a:r>
              <a:rPr lang="en-US" dirty="0" err="1" smtClean="0"/>
              <a:t>presentatie</a:t>
            </a:r>
            <a:endParaRPr lang="en-US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6" hasCustomPrompt="1"/>
          </p:nvPr>
        </p:nvSpPr>
        <p:spPr>
          <a:xfrm>
            <a:off x="6653380" y="6493213"/>
            <a:ext cx="1765841" cy="192087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800" baseline="0">
                <a:solidFill>
                  <a:srgbClr val="006684"/>
                </a:solidFill>
                <a:latin typeface="Arial Unicode MS"/>
                <a:cs typeface="Arial Unicode MS"/>
              </a:defRPr>
            </a:lvl1pPr>
          </a:lstStyle>
          <a:p>
            <a:pPr lvl="0"/>
            <a:r>
              <a:rPr lang="en-US" dirty="0" smtClean="0"/>
              <a:t>datum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4101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642064" y="2123531"/>
            <a:ext cx="6992047" cy="2392020"/>
          </a:xfrm>
          <a:prstGeom prst="rect">
            <a:avLst/>
          </a:prstGeom>
        </p:spPr>
        <p:txBody>
          <a:bodyPr vert="horz"/>
          <a:lstStyle>
            <a:lvl1pPr marL="0" indent="0">
              <a:lnSpc>
                <a:spcPct val="140000"/>
              </a:lnSpc>
              <a:buNone/>
              <a:defRPr sz="4800">
                <a:solidFill>
                  <a:srgbClr val="FFFFFF"/>
                </a:solidFill>
                <a:latin typeface="Arial Unicode MS"/>
                <a:cs typeface="Arial Unicode MS"/>
              </a:defRPr>
            </a:lvl1pPr>
          </a:lstStyle>
          <a:p>
            <a:pPr lvl="0"/>
            <a:r>
              <a:rPr lang="nl-NL" dirty="0" smtClean="0"/>
              <a:t>&lt; Titel over twee regels &gt;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7516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94160" y="1863027"/>
            <a:ext cx="8155690" cy="8255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900">
                <a:solidFill>
                  <a:srgbClr val="FFFFFF"/>
                </a:solidFill>
                <a:latin typeface="Arial Unicode MS"/>
                <a:cs typeface="Arial Unicode MS"/>
              </a:defRPr>
            </a:lvl1pPr>
          </a:lstStyle>
          <a:p>
            <a:pPr lvl="0"/>
            <a:r>
              <a:rPr lang="nl-NL" dirty="0" smtClean="0"/>
              <a:t>Welkom!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29272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94160" y="1863027"/>
            <a:ext cx="8155690" cy="8255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900">
                <a:solidFill>
                  <a:srgbClr val="FFFFFF"/>
                </a:solidFill>
                <a:latin typeface="Arial Unicode MS"/>
                <a:cs typeface="Arial Unicode MS"/>
              </a:defRPr>
            </a:lvl1pPr>
          </a:lstStyle>
          <a:p>
            <a:pPr lvl="0"/>
            <a:r>
              <a:rPr lang="nl-NL" dirty="0" smtClean="0"/>
              <a:t>Wij danken u voor uw aandacht!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341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emf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emf"/><Relationship Id="rId4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emf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logo_LAURENTIUS_wit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570" y="6277111"/>
            <a:ext cx="1016000" cy="3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908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bg1"/>
          </a:solidFill>
          <a:latin typeface="Arial Unicode MS"/>
          <a:ea typeface="+mj-ea"/>
          <a:cs typeface="Arial Unicode M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logo_LAURENTIUS_wit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1570" y="6277111"/>
            <a:ext cx="1016000" cy="36994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3114" y="6277111"/>
            <a:ext cx="1014456" cy="369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752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ogo_LAURENTIUS_wit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9822" y="571500"/>
            <a:ext cx="1705528" cy="62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202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44989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ogo_LAURENTIUS_wit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8351" y="844549"/>
            <a:ext cx="2546350" cy="927167"/>
          </a:xfrm>
          <a:prstGeom prst="rect">
            <a:avLst/>
          </a:prstGeom>
        </p:spPr>
      </p:pic>
      <p:sp>
        <p:nvSpPr>
          <p:cNvPr id="5" name="Text Placeholder 8"/>
          <p:cNvSpPr txBox="1">
            <a:spLocks/>
          </p:cNvSpPr>
          <p:nvPr/>
        </p:nvSpPr>
        <p:spPr>
          <a:xfrm>
            <a:off x="988488" y="4353812"/>
            <a:ext cx="3858680" cy="2398355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400" b="0" kern="1200">
                <a:solidFill>
                  <a:schemeClr val="bg1"/>
                </a:solidFill>
                <a:latin typeface="Arial Unicode MS"/>
                <a:ea typeface="+mn-ea"/>
                <a:cs typeface="Arial Unicode M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b="1" spc="100" dirty="0" smtClean="0"/>
              <a:t>Meer info:</a:t>
            </a:r>
          </a:p>
          <a:p>
            <a:pPr>
              <a:lnSpc>
                <a:spcPct val="130000"/>
              </a:lnSpc>
            </a:pPr>
            <a:r>
              <a:rPr lang="en-US" spc="90" dirty="0" err="1" smtClean="0"/>
              <a:t>Laurentius</a:t>
            </a:r>
            <a:r>
              <a:rPr lang="en-US" spc="90" dirty="0" smtClean="0"/>
              <a:t> </a:t>
            </a:r>
            <a:r>
              <a:rPr lang="en-US" spc="90" dirty="0" err="1" smtClean="0"/>
              <a:t>Ziekenhuis</a:t>
            </a:r>
            <a:r>
              <a:rPr lang="en-US" spc="90" dirty="0" smtClean="0"/>
              <a:t> </a:t>
            </a:r>
            <a:r>
              <a:rPr lang="en-US" spc="90" dirty="0" err="1" smtClean="0"/>
              <a:t>Roermond</a:t>
            </a:r>
            <a:r>
              <a:rPr lang="en-US" spc="90" dirty="0" smtClean="0"/>
              <a:t> </a:t>
            </a:r>
          </a:p>
          <a:p>
            <a:pPr>
              <a:lnSpc>
                <a:spcPct val="130000"/>
              </a:lnSpc>
            </a:pPr>
            <a:r>
              <a:rPr lang="en-US" spc="90" dirty="0" smtClean="0"/>
              <a:t>Mgr. </a:t>
            </a:r>
            <a:r>
              <a:rPr lang="en-US" spc="90" dirty="0" err="1" smtClean="0"/>
              <a:t>Driessenstraat</a:t>
            </a:r>
            <a:r>
              <a:rPr lang="en-US" spc="90" dirty="0" smtClean="0"/>
              <a:t> 6 </a:t>
            </a:r>
          </a:p>
          <a:p>
            <a:pPr>
              <a:lnSpc>
                <a:spcPct val="130000"/>
              </a:lnSpc>
            </a:pPr>
            <a:r>
              <a:rPr lang="en-US" spc="90" dirty="0" smtClean="0"/>
              <a:t>6043 CV </a:t>
            </a:r>
            <a:r>
              <a:rPr lang="en-US" spc="90" dirty="0" err="1" smtClean="0"/>
              <a:t>Roermond</a:t>
            </a:r>
            <a:r>
              <a:rPr lang="en-US" spc="90" dirty="0" smtClean="0"/>
              <a:t> </a:t>
            </a:r>
          </a:p>
          <a:p>
            <a:pPr>
              <a:lnSpc>
                <a:spcPct val="130000"/>
              </a:lnSpc>
            </a:pPr>
            <a:r>
              <a:rPr lang="nl-NL" spc="90" dirty="0" smtClean="0"/>
              <a:t>telefoon: (0475) 38 22 22 </a:t>
            </a:r>
          </a:p>
          <a:p>
            <a:pPr>
              <a:lnSpc>
                <a:spcPct val="130000"/>
              </a:lnSpc>
            </a:pPr>
            <a:r>
              <a:rPr lang="nl-NL" spc="90" dirty="0" smtClean="0"/>
              <a:t>e-mail: </a:t>
            </a:r>
            <a:r>
              <a:rPr lang="nl-NL" spc="90" dirty="0" err="1" smtClean="0"/>
              <a:t>laurentius@lzr.nl</a:t>
            </a:r>
            <a:r>
              <a:rPr lang="nl-NL" spc="90" dirty="0" smtClean="0"/>
              <a:t> </a:t>
            </a:r>
            <a:endParaRPr lang="en-US" i="1" spc="90" dirty="0" smtClean="0"/>
          </a:p>
        </p:txBody>
      </p:sp>
    </p:spTree>
    <p:extLst>
      <p:ext uri="{BB962C8B-B14F-4D97-AF65-F5344CB8AC3E}">
        <p14:creationId xmlns:p14="http://schemas.microsoft.com/office/powerpoint/2010/main" val="365521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499623" y="1774508"/>
            <a:ext cx="7659633" cy="678043"/>
          </a:xfrm>
        </p:spPr>
        <p:txBody>
          <a:bodyPr/>
          <a:lstStyle/>
          <a:p>
            <a:pPr lvl="0" algn="ctr"/>
            <a:r>
              <a:rPr lang="en-US" sz="4000" b="1" dirty="0">
                <a:solidFill>
                  <a:srgbClr val="FFFFFF"/>
                </a:solidFill>
                <a:latin typeface="Calibri"/>
              </a:rPr>
              <a:t>Direct </a:t>
            </a:r>
            <a:r>
              <a:rPr lang="en-US" sz="4000" b="1" dirty="0" err="1">
                <a:solidFill>
                  <a:srgbClr val="FFFFFF"/>
                </a:solidFill>
                <a:latin typeface="Calibri"/>
              </a:rPr>
              <a:t>Anterieure</a:t>
            </a:r>
            <a:r>
              <a:rPr lang="en-US" sz="4000" b="1" dirty="0">
                <a:solidFill>
                  <a:srgbClr val="FFFFFF"/>
                </a:solidFill>
                <a:latin typeface="Calibri"/>
              </a:rPr>
              <a:t> </a:t>
            </a:r>
            <a:r>
              <a:rPr lang="en-US" sz="4000" b="1" dirty="0" err="1">
                <a:solidFill>
                  <a:srgbClr val="FFFFFF"/>
                </a:solidFill>
                <a:latin typeface="Calibri"/>
              </a:rPr>
              <a:t>Benadering</a:t>
            </a:r>
            <a:endParaRPr lang="en-US" sz="4000" b="1" dirty="0">
              <a:solidFill>
                <a:srgbClr val="FFFFFF"/>
              </a:solidFill>
              <a:latin typeface="Calibri"/>
            </a:endParaRPr>
          </a:p>
          <a:p>
            <a:pPr lvl="0" algn="ctr"/>
            <a:r>
              <a:rPr lang="en-US" sz="2400" b="1" dirty="0">
                <a:solidFill>
                  <a:srgbClr val="FFFFFF"/>
                </a:solidFill>
                <a:latin typeface="Calibri"/>
              </a:rPr>
              <a:t>(</a:t>
            </a:r>
            <a:r>
              <a:rPr lang="en-US" sz="2400" b="1" dirty="0" err="1">
                <a:solidFill>
                  <a:srgbClr val="FFFFFF"/>
                </a:solidFill>
                <a:latin typeface="Calibri"/>
              </a:rPr>
              <a:t>Ook</a:t>
            </a:r>
            <a:r>
              <a:rPr lang="en-US" sz="2400" b="1" dirty="0">
                <a:solidFill>
                  <a:srgbClr val="FFFFFF"/>
                </a:solidFill>
                <a:latin typeface="Calibri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Calibri"/>
              </a:rPr>
              <a:t>wel</a:t>
            </a:r>
            <a:r>
              <a:rPr lang="en-US" sz="2400" b="1" dirty="0">
                <a:solidFill>
                  <a:srgbClr val="FFFFFF"/>
                </a:solidFill>
                <a:latin typeface="Calibri"/>
              </a:rPr>
              <a:t> DAA of </a:t>
            </a:r>
            <a:r>
              <a:rPr lang="en-US" sz="2400" b="1" dirty="0" err="1">
                <a:solidFill>
                  <a:srgbClr val="FFFFFF"/>
                </a:solidFill>
                <a:latin typeface="Calibri"/>
              </a:rPr>
              <a:t>Voorste</a:t>
            </a:r>
            <a:r>
              <a:rPr lang="en-US" sz="2400" b="1" dirty="0">
                <a:solidFill>
                  <a:srgbClr val="FFFFFF"/>
                </a:solidFill>
                <a:latin typeface="Calibri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Calibri"/>
              </a:rPr>
              <a:t>benadering</a:t>
            </a:r>
            <a:r>
              <a:rPr lang="en-US" sz="2400" b="1" dirty="0">
                <a:solidFill>
                  <a:srgbClr val="FFFFFF"/>
                </a:solidFill>
                <a:latin typeface="Calibri"/>
              </a:rPr>
              <a:t> </a:t>
            </a:r>
            <a:r>
              <a:rPr lang="en-US" sz="2400" b="1" dirty="0" err="1">
                <a:solidFill>
                  <a:srgbClr val="FFFFFF"/>
                </a:solidFill>
                <a:latin typeface="Calibri"/>
              </a:rPr>
              <a:t>genoemd</a:t>
            </a:r>
            <a:r>
              <a:rPr lang="en-US" sz="2400" b="1" dirty="0">
                <a:solidFill>
                  <a:srgbClr val="FFFFFF"/>
                </a:solidFill>
                <a:latin typeface="Calibri"/>
              </a:rPr>
              <a:t>)</a:t>
            </a:r>
          </a:p>
          <a:p>
            <a:pPr lvl="0" algn="ctr"/>
            <a:r>
              <a:rPr lang="en-US" sz="4000" b="1" dirty="0" err="1" smtClean="0">
                <a:solidFill>
                  <a:srgbClr val="FFFFFF"/>
                </a:solidFill>
                <a:latin typeface="Calibri"/>
              </a:rPr>
              <a:t>voor</a:t>
            </a:r>
            <a:r>
              <a:rPr lang="en-US" sz="4000" b="1" dirty="0" smtClean="0">
                <a:solidFill>
                  <a:srgbClr val="FFFFFF"/>
                </a:solidFill>
                <a:latin typeface="Calibri"/>
              </a:rPr>
              <a:t> </a:t>
            </a:r>
            <a:r>
              <a:rPr lang="en-US" sz="4000" b="1" dirty="0" err="1" smtClean="0">
                <a:solidFill>
                  <a:srgbClr val="FFFFFF"/>
                </a:solidFill>
                <a:latin typeface="Calibri"/>
              </a:rPr>
              <a:t>totale</a:t>
            </a:r>
            <a:r>
              <a:rPr lang="en-US" sz="4000" b="1" dirty="0" smtClean="0">
                <a:solidFill>
                  <a:srgbClr val="FFFFFF"/>
                </a:solidFill>
                <a:latin typeface="Calibri"/>
              </a:rPr>
              <a:t> </a:t>
            </a:r>
            <a:r>
              <a:rPr lang="en-US" sz="4000" b="1" dirty="0" err="1" smtClean="0">
                <a:solidFill>
                  <a:srgbClr val="FFFFFF"/>
                </a:solidFill>
                <a:latin typeface="Calibri"/>
              </a:rPr>
              <a:t>heupprothesen</a:t>
            </a:r>
            <a:endParaRPr lang="en-US" sz="4000" b="1" dirty="0">
              <a:solidFill>
                <a:srgbClr val="FFFFFF"/>
              </a:solidFill>
              <a:latin typeface="Calibri"/>
            </a:endParaRPr>
          </a:p>
          <a:p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2729552" y="5199797"/>
            <a:ext cx="38486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b="1" dirty="0" err="1">
                <a:solidFill>
                  <a:srgbClr val="FFFFFF"/>
                </a:solidFill>
                <a:latin typeface="Calibri"/>
                <a:cs typeface="Arial Unicode MS"/>
              </a:rPr>
              <a:t>Orthopedie</a:t>
            </a:r>
            <a:r>
              <a:rPr lang="en-US" b="1" dirty="0">
                <a:solidFill>
                  <a:srgbClr val="FFFFFF"/>
                </a:solidFill>
                <a:latin typeface="Calibri"/>
                <a:cs typeface="Arial Unicode MS"/>
              </a:rPr>
              <a:t> </a:t>
            </a:r>
            <a:r>
              <a:rPr lang="en-US" b="1" dirty="0" smtClean="0">
                <a:solidFill>
                  <a:srgbClr val="FFFFFF"/>
                </a:solidFill>
                <a:latin typeface="Calibri"/>
                <a:cs typeface="Arial Unicode MS"/>
              </a:rPr>
              <a:t/>
            </a:r>
            <a:br>
              <a:rPr lang="en-US" b="1" dirty="0" smtClean="0">
                <a:solidFill>
                  <a:srgbClr val="FFFFFF"/>
                </a:solidFill>
                <a:latin typeface="Calibri"/>
                <a:cs typeface="Arial Unicode MS"/>
              </a:rPr>
            </a:br>
            <a:r>
              <a:rPr lang="en-US" b="1" dirty="0" smtClean="0">
                <a:solidFill>
                  <a:srgbClr val="FFFFFF"/>
                </a:solidFill>
                <a:latin typeface="Calibri"/>
                <a:cs typeface="Arial Unicode MS"/>
              </a:rPr>
              <a:t>Laurentius </a:t>
            </a:r>
            <a:r>
              <a:rPr lang="en-US" b="1" dirty="0" err="1">
                <a:solidFill>
                  <a:srgbClr val="FFFFFF"/>
                </a:solidFill>
                <a:latin typeface="Calibri"/>
                <a:cs typeface="Arial Unicode MS"/>
              </a:rPr>
              <a:t>Ziekenhuis</a:t>
            </a:r>
            <a:r>
              <a:rPr lang="en-US" b="1" dirty="0">
                <a:solidFill>
                  <a:srgbClr val="FFFFFF"/>
                </a:solidFill>
                <a:latin typeface="Calibri"/>
                <a:cs typeface="Arial Unicode MS"/>
              </a:rPr>
              <a:t> Roermond</a:t>
            </a:r>
            <a:endParaRPr lang="en-US" b="1" dirty="0">
              <a:solidFill>
                <a:srgbClr val="FFFFFF"/>
              </a:solidFill>
              <a:latin typeface="Calibri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485964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122888"/>
            <a:ext cx="8445259" cy="114898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De </a:t>
            </a:r>
            <a:r>
              <a:rPr lang="en-US" b="1" dirty="0" err="1" smtClean="0">
                <a:solidFill>
                  <a:schemeClr val="tx1"/>
                </a:solidFill>
              </a:rPr>
              <a:t>Operatie</a:t>
            </a:r>
            <a:r>
              <a:rPr lang="en-US" b="1" dirty="0" smtClean="0">
                <a:solidFill>
                  <a:schemeClr val="tx1"/>
                </a:solidFill>
              </a:rPr>
              <a:t>:</a:t>
            </a:r>
          </a:p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Incisie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huid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 b="11845"/>
          <a:stretch>
            <a:fillRect/>
          </a:stretch>
        </p:blipFill>
        <p:spPr bwMode="auto">
          <a:xfrm>
            <a:off x="310551" y="1271871"/>
            <a:ext cx="4786320" cy="38183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83630" y="1271871"/>
            <a:ext cx="3096344" cy="46106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1204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Openen</a:t>
            </a:r>
            <a:r>
              <a:rPr lang="en-US" b="1" dirty="0" smtClean="0">
                <a:solidFill>
                  <a:schemeClr val="tx1"/>
                </a:solidFill>
              </a:rPr>
              <a:t> van de </a:t>
            </a:r>
            <a:r>
              <a:rPr lang="en-US" b="1" dirty="0" err="1" smtClean="0">
                <a:solidFill>
                  <a:schemeClr val="tx1"/>
                </a:solidFill>
              </a:rPr>
              <a:t>fascie</a:t>
            </a:r>
            <a:r>
              <a:rPr lang="en-US" b="1" dirty="0" smtClean="0">
                <a:solidFill>
                  <a:schemeClr val="tx1"/>
                </a:solidFill>
              </a:rPr>
              <a:t> (=</a:t>
            </a:r>
            <a:r>
              <a:rPr lang="en-US" b="1" dirty="0" err="1" smtClean="0">
                <a:solidFill>
                  <a:schemeClr val="tx1"/>
                </a:solidFill>
              </a:rPr>
              <a:t>peesblad</a:t>
            </a:r>
            <a:r>
              <a:rPr lang="en-US" b="1" dirty="0" smtClean="0">
                <a:solidFill>
                  <a:schemeClr val="tx1"/>
                </a:solidFill>
              </a:rPr>
              <a:t>)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8" name="Tijdelijke aanduiding voor tekst 5"/>
          <p:cNvSpPr>
            <a:spLocks noGrp="1"/>
          </p:cNvSpPr>
          <p:nvPr>
            <p:ph type="body" sz="quarter" idx="16"/>
          </p:nvPr>
        </p:nvSpPr>
        <p:spPr>
          <a:xfrm>
            <a:off x="6653381" y="6493213"/>
            <a:ext cx="910175" cy="192087"/>
          </a:xfrm>
        </p:spPr>
        <p:txBody>
          <a:bodyPr/>
          <a:lstStyle/>
          <a:p>
            <a:r>
              <a:rPr lang="nl-NL" sz="800" dirty="0" smtClean="0">
                <a:solidFill>
                  <a:schemeClr val="tx1"/>
                </a:solidFill>
              </a:rPr>
              <a:t>7 juli 2016</a:t>
            </a:r>
          </a:p>
          <a:p>
            <a:endParaRPr lang="nl-NL" sz="800" dirty="0">
              <a:solidFill>
                <a:schemeClr val="tx1"/>
              </a:solidFill>
            </a:endParaRPr>
          </a:p>
        </p:txBody>
      </p:sp>
      <p:pic>
        <p:nvPicPr>
          <p:cNvPr id="9" name="Picture 2" descr="F:\Brochure FH ASI\radiografie 046.jpg"/>
          <p:cNvPicPr>
            <a:picLocks noChangeAspect="1" noChangeArrowheads="1"/>
          </p:cNvPicPr>
          <p:nvPr/>
        </p:nvPicPr>
        <p:blipFill rotWithShape="1">
          <a:blip r:embed="rId2" cstate="print"/>
          <a:srcRect t="26185" r="29376" b="26185"/>
          <a:stretch/>
        </p:blipFill>
        <p:spPr bwMode="auto">
          <a:xfrm>
            <a:off x="1986345" y="2060848"/>
            <a:ext cx="4864832" cy="3208492"/>
          </a:xfrm>
          <a:prstGeom prst="rect">
            <a:avLst/>
          </a:prstGeom>
          <a:noFill/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3001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Tussen</a:t>
            </a:r>
            <a:r>
              <a:rPr lang="en-US" b="1" dirty="0" smtClean="0">
                <a:solidFill>
                  <a:schemeClr val="tx1"/>
                </a:solidFill>
              </a:rPr>
              <a:t> de </a:t>
            </a:r>
            <a:r>
              <a:rPr lang="en-US" b="1" dirty="0" err="1" smtClean="0">
                <a:solidFill>
                  <a:schemeClr val="tx1"/>
                </a:solidFill>
              </a:rPr>
              <a:t>spieren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naar</a:t>
            </a:r>
            <a:r>
              <a:rPr lang="en-US" b="1" dirty="0" smtClean="0">
                <a:solidFill>
                  <a:schemeClr val="tx1"/>
                </a:solidFill>
              </a:rPr>
              <a:t> het </a:t>
            </a:r>
            <a:r>
              <a:rPr lang="en-US" b="1" dirty="0" err="1" smtClean="0">
                <a:solidFill>
                  <a:schemeClr val="tx1"/>
                </a:solidFill>
              </a:rPr>
              <a:t>gewricht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F:\Brochure FH ASI\radiografie 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5015" y="1941598"/>
            <a:ext cx="4508366" cy="4096801"/>
          </a:xfrm>
          <a:prstGeom prst="rect">
            <a:avLst/>
          </a:prstGeom>
          <a:noFill/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239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Kapsel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heupgewricht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F:\Brochure FH ASI\radiografie 0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2170" y="2037133"/>
            <a:ext cx="5108313" cy="4303488"/>
          </a:xfrm>
          <a:prstGeom prst="rect">
            <a:avLst/>
          </a:prstGeom>
          <a:noFill/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239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Openen</a:t>
            </a:r>
            <a:r>
              <a:rPr lang="en-US" b="1" dirty="0" smtClean="0">
                <a:solidFill>
                  <a:schemeClr val="tx1"/>
                </a:solidFill>
              </a:rPr>
              <a:t> van het </a:t>
            </a:r>
            <a:r>
              <a:rPr lang="en-US" b="1" dirty="0" err="1" smtClean="0">
                <a:solidFill>
                  <a:schemeClr val="tx1"/>
                </a:solidFill>
              </a:rPr>
              <a:t>kapsel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F:\Brochure FH ASI\radiografie 049.jpg"/>
          <p:cNvPicPr>
            <a:picLocks noChangeAspect="1" noChangeArrowheads="1"/>
          </p:cNvPicPr>
          <p:nvPr/>
        </p:nvPicPr>
        <p:blipFill>
          <a:blip r:embed="rId2" cstate="print"/>
          <a:srcRect t="21281" b="21281"/>
          <a:stretch>
            <a:fillRect/>
          </a:stretch>
        </p:blipFill>
        <p:spPr bwMode="auto">
          <a:xfrm>
            <a:off x="827584" y="1988840"/>
            <a:ext cx="7408333" cy="3450696"/>
          </a:xfrm>
          <a:prstGeom prst="rect">
            <a:avLst/>
          </a:prstGeom>
          <a:noFill/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239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Osteotomie</a:t>
            </a:r>
            <a:r>
              <a:rPr lang="en-US" b="1" dirty="0" smtClean="0">
                <a:solidFill>
                  <a:schemeClr val="tx1"/>
                </a:solidFill>
              </a:rPr>
              <a:t> (</a:t>
            </a:r>
            <a:r>
              <a:rPr lang="en-US" b="1" dirty="0" err="1" smtClean="0">
                <a:solidFill>
                  <a:schemeClr val="tx1"/>
                </a:solidFill>
              </a:rPr>
              <a:t>zaagsnede</a:t>
            </a:r>
            <a:r>
              <a:rPr lang="en-US" b="1" dirty="0" smtClean="0">
                <a:solidFill>
                  <a:schemeClr val="tx1"/>
                </a:solidFill>
              </a:rPr>
              <a:t>) </a:t>
            </a:r>
            <a:r>
              <a:rPr lang="en-US" b="1" dirty="0" err="1" smtClean="0">
                <a:solidFill>
                  <a:schemeClr val="tx1"/>
                </a:solidFill>
              </a:rPr>
              <a:t>hals</a:t>
            </a:r>
            <a:r>
              <a:rPr lang="en-US" b="1" dirty="0" smtClean="0">
                <a:solidFill>
                  <a:schemeClr val="tx1"/>
                </a:solidFill>
              </a:rPr>
              <a:t> van de </a:t>
            </a:r>
            <a:r>
              <a:rPr lang="en-US" b="1" dirty="0" err="1" smtClean="0">
                <a:solidFill>
                  <a:schemeClr val="tx1"/>
                </a:solidFill>
              </a:rPr>
              <a:t>heup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11" name="Picture 2" descr="F:\Brochure FH ASI\radiografie 050.jpg"/>
          <p:cNvPicPr>
            <a:picLocks noChangeAspect="1" noChangeArrowheads="1"/>
          </p:cNvPicPr>
          <p:nvPr/>
        </p:nvPicPr>
        <p:blipFill rotWithShape="1">
          <a:blip r:embed="rId2" cstate="print"/>
          <a:srcRect l="15789" t="23887" r="7846" b="23887"/>
          <a:stretch/>
        </p:blipFill>
        <p:spPr bwMode="auto">
          <a:xfrm>
            <a:off x="1268635" y="2071678"/>
            <a:ext cx="5911587" cy="3605791"/>
          </a:xfrm>
          <a:prstGeom prst="rect">
            <a:avLst/>
          </a:prstGeom>
          <a:noFill/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61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Verwijderen</a:t>
            </a:r>
            <a:r>
              <a:rPr lang="en-US" b="1" dirty="0" smtClean="0">
                <a:solidFill>
                  <a:schemeClr val="tx1"/>
                </a:solidFill>
              </a:rPr>
              <a:t> van de kop van het </a:t>
            </a:r>
            <a:r>
              <a:rPr lang="en-US" b="1" dirty="0" err="1" smtClean="0">
                <a:solidFill>
                  <a:schemeClr val="tx1"/>
                </a:solidFill>
              </a:rPr>
              <a:t>bovenbeen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6" name="Picture 2" descr="F:\Brochure FH ASI\radiografie 0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6762" y="1369243"/>
            <a:ext cx="4780766" cy="4753795"/>
          </a:xfrm>
          <a:prstGeom prst="rect">
            <a:avLst/>
          </a:prstGeom>
          <a:noFill/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4612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Acetabulum (=</a:t>
            </a:r>
            <a:r>
              <a:rPr lang="en-US" b="1" dirty="0" err="1" smtClean="0">
                <a:solidFill>
                  <a:schemeClr val="tx1"/>
                </a:solidFill>
              </a:rPr>
              <a:t>kom</a:t>
            </a:r>
            <a:r>
              <a:rPr lang="en-US" b="1" dirty="0" smtClean="0">
                <a:solidFill>
                  <a:schemeClr val="tx1"/>
                </a:solidFill>
              </a:rPr>
              <a:t>) </a:t>
            </a:r>
            <a:r>
              <a:rPr lang="en-US" b="1" dirty="0" err="1" smtClean="0">
                <a:solidFill>
                  <a:schemeClr val="tx1"/>
                </a:solidFill>
              </a:rPr>
              <a:t>goed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zichtbaar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F:\Brochure FH ASI\radiografie 0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76828" y="1396539"/>
            <a:ext cx="4681728" cy="4090416"/>
          </a:xfrm>
          <a:prstGeom prst="rect">
            <a:avLst/>
          </a:prstGeom>
          <a:noFill/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379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Acetabulum (=</a:t>
            </a:r>
            <a:r>
              <a:rPr lang="en-US" b="1" dirty="0" err="1" smtClean="0">
                <a:solidFill>
                  <a:schemeClr val="tx1"/>
                </a:solidFill>
              </a:rPr>
              <a:t>kom</a:t>
            </a:r>
            <a:r>
              <a:rPr lang="en-US" b="1" dirty="0" smtClean="0">
                <a:solidFill>
                  <a:schemeClr val="tx1"/>
                </a:solidFill>
              </a:rPr>
              <a:t>) Frees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9" name="Picture 2" descr="F:\Brochure FH ASI\radiografie 0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4563" y="1393340"/>
            <a:ext cx="5365919" cy="4688192"/>
          </a:xfrm>
          <a:prstGeom prst="rect">
            <a:avLst/>
          </a:prstGeom>
          <a:noFill/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4486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Proefpas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>
                <a:solidFill>
                  <a:schemeClr val="tx1"/>
                </a:solidFill>
              </a:rPr>
              <a:t>N</a:t>
            </a:r>
            <a:r>
              <a:rPr lang="en-US" b="1" dirty="0" err="1" smtClean="0">
                <a:solidFill>
                  <a:schemeClr val="tx1"/>
                </a:solidFill>
              </a:rPr>
              <a:t>ieuwe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Kunstkom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F:\Brochure FH ASI\radiografie 0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05837" y="1357666"/>
            <a:ext cx="5336407" cy="4662408"/>
          </a:xfrm>
          <a:prstGeom prst="rect">
            <a:avLst/>
          </a:prstGeom>
          <a:noFill/>
        </p:spPr>
      </p:pic>
      <p:sp>
        <p:nvSpPr>
          <p:cNvPr id="13" name="Footer Placeholder 4"/>
          <p:cNvSpPr txBox="1">
            <a:spLocks/>
          </p:cNvSpPr>
          <p:nvPr/>
        </p:nvSpPr>
        <p:spPr>
          <a:xfrm>
            <a:off x="571472" y="6021288"/>
            <a:ext cx="5429718" cy="4572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Kom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positie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in 45º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inclinatie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en 10º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anteversie</a:t>
            </a:r>
            <a:endParaRPr lang="en-US" alt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8874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Tot op </a:t>
            </a:r>
            <a:r>
              <a:rPr lang="en-US" b="1" dirty="0" err="1" smtClean="0">
                <a:solidFill>
                  <a:schemeClr val="tx1"/>
                </a:solidFill>
              </a:rPr>
              <a:t>heden</a:t>
            </a:r>
            <a:r>
              <a:rPr lang="en-US" b="1" dirty="0" smtClean="0">
                <a:solidFill>
                  <a:schemeClr val="tx1"/>
                </a:solidFill>
              </a:rPr>
              <a:t>  </a:t>
            </a:r>
            <a:r>
              <a:rPr lang="en-US" b="1" dirty="0" err="1" smtClean="0">
                <a:solidFill>
                  <a:schemeClr val="tx1"/>
                </a:solidFill>
              </a:rPr>
              <a:t>uitsluitend</a:t>
            </a:r>
            <a:r>
              <a:rPr lang="en-US" b="1" dirty="0" smtClean="0">
                <a:solidFill>
                  <a:schemeClr val="tx1"/>
                </a:solidFill>
              </a:rPr>
              <a:t> de </a:t>
            </a:r>
            <a:r>
              <a:rPr lang="en-US" b="1" dirty="0" err="1" smtClean="0">
                <a:solidFill>
                  <a:schemeClr val="tx1"/>
                </a:solidFill>
              </a:rPr>
              <a:t>posterolaterale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en-US" b="1" dirty="0" err="1">
                <a:solidFill>
                  <a:schemeClr val="tx1"/>
                </a:solidFill>
              </a:rPr>
              <a:t>t</a:t>
            </a:r>
            <a:r>
              <a:rPr lang="en-US" b="1" dirty="0" err="1" smtClean="0">
                <a:solidFill>
                  <a:schemeClr val="tx1"/>
                </a:solidFill>
              </a:rPr>
              <a:t>oegangsweg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naar</a:t>
            </a:r>
            <a:r>
              <a:rPr lang="en-US" b="1" dirty="0" smtClean="0">
                <a:solidFill>
                  <a:schemeClr val="tx1"/>
                </a:solidFill>
              </a:rPr>
              <a:t> de </a:t>
            </a:r>
            <a:r>
              <a:rPr lang="en-US" b="1" dirty="0" err="1" smtClean="0">
                <a:solidFill>
                  <a:schemeClr val="tx1"/>
                </a:solidFill>
              </a:rPr>
              <a:t>heup</a:t>
            </a:r>
            <a:r>
              <a:rPr lang="en-US" b="1" dirty="0" smtClean="0">
                <a:solidFill>
                  <a:schemeClr val="tx1"/>
                </a:solidFill>
              </a:rPr>
              <a:t>  in </a:t>
            </a:r>
            <a:r>
              <a:rPr lang="en-US" b="1" dirty="0">
                <a:solidFill>
                  <a:schemeClr val="tx1"/>
                </a:solidFill>
              </a:rPr>
              <a:t>LZR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670186" y="2279716"/>
            <a:ext cx="7408333" cy="345069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Wereldwijd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veel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gebruikt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Goed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zicht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voor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plaatsing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van steel en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kom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Weinig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mankende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patiënten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Grote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tevredenheid</a:t>
            </a: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6899" y="3755682"/>
            <a:ext cx="3365897" cy="2493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5744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Plaatsen</a:t>
            </a:r>
            <a:r>
              <a:rPr lang="en-US" b="1" dirty="0" smtClean="0">
                <a:solidFill>
                  <a:schemeClr val="tx1"/>
                </a:solidFill>
              </a:rPr>
              <a:t> van de </a:t>
            </a:r>
            <a:r>
              <a:rPr lang="en-US" b="1" dirty="0" err="1" smtClean="0">
                <a:solidFill>
                  <a:schemeClr val="tx1"/>
                </a:solidFill>
              </a:rPr>
              <a:t>Kunstkom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9" name="Picture 2" descr="F:\Brochure FH ASI\radiografie 0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34156" y="1241945"/>
            <a:ext cx="5408087" cy="4725035"/>
          </a:xfrm>
          <a:prstGeom prst="rect">
            <a:avLst/>
          </a:prstGeom>
          <a:noFill/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5495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Voorbereiden</a:t>
            </a:r>
            <a:r>
              <a:rPr lang="en-US" b="1" dirty="0" smtClean="0">
                <a:solidFill>
                  <a:schemeClr val="tx1"/>
                </a:solidFill>
              </a:rPr>
              <a:t> van het </a:t>
            </a:r>
            <a:r>
              <a:rPr lang="en-US" b="1" dirty="0" err="1" smtClean="0">
                <a:solidFill>
                  <a:schemeClr val="tx1"/>
                </a:solidFill>
              </a:rPr>
              <a:t>bovenbeen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F:\Brochure FH ASI\radiografie 0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85992"/>
            <a:ext cx="5429288" cy="3116672"/>
          </a:xfrm>
          <a:prstGeom prst="rect">
            <a:avLst/>
          </a:prstGeom>
          <a:noFill/>
        </p:spPr>
      </p:pic>
      <p:pic>
        <p:nvPicPr>
          <p:cNvPr id="11" name="Picture 2" descr="F:\Brochure FH ASI\radiografie 05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071678"/>
            <a:ext cx="4322064" cy="3883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4771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Raspen</a:t>
            </a:r>
            <a:r>
              <a:rPr lang="en-US" b="1" dirty="0" smtClean="0">
                <a:solidFill>
                  <a:schemeClr val="tx1"/>
                </a:solidFill>
              </a:rPr>
              <a:t> en </a:t>
            </a:r>
            <a:r>
              <a:rPr lang="en-US" b="1" dirty="0" err="1" smtClean="0">
                <a:solidFill>
                  <a:schemeClr val="tx1"/>
                </a:solidFill>
              </a:rPr>
              <a:t>plaatsen</a:t>
            </a:r>
            <a:r>
              <a:rPr lang="en-US" b="1" dirty="0" smtClean="0">
                <a:solidFill>
                  <a:schemeClr val="tx1"/>
                </a:solidFill>
              </a:rPr>
              <a:t> van de </a:t>
            </a:r>
            <a:r>
              <a:rPr lang="en-US" b="1" dirty="0" err="1" smtClean="0">
                <a:solidFill>
                  <a:schemeClr val="tx1"/>
                </a:solidFill>
              </a:rPr>
              <a:t>prothese</a:t>
            </a:r>
            <a:r>
              <a:rPr lang="en-US" b="1" dirty="0" smtClean="0">
                <a:solidFill>
                  <a:schemeClr val="tx1"/>
                </a:solidFill>
              </a:rPr>
              <a:t> steel,</a:t>
            </a:r>
          </a:p>
          <a:p>
            <a:pPr algn="ctr"/>
            <a:r>
              <a:rPr lang="en-US" b="1" dirty="0" smtClean="0">
                <a:solidFill>
                  <a:schemeClr val="tx1"/>
                </a:solidFill>
              </a:rPr>
              <a:t>In het </a:t>
            </a:r>
            <a:r>
              <a:rPr lang="en-US" b="1" dirty="0" err="1" smtClean="0">
                <a:solidFill>
                  <a:schemeClr val="tx1"/>
                </a:solidFill>
              </a:rPr>
              <a:t>bovenbeen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9" name="Picture 2" descr="F:\Brochure FH ASI\radiografie 05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73483" y="1659608"/>
            <a:ext cx="5250648" cy="483360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25695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Reponeren</a:t>
            </a:r>
            <a:r>
              <a:rPr lang="en-US" b="1" dirty="0" smtClean="0">
                <a:solidFill>
                  <a:schemeClr val="tx1"/>
                </a:solidFill>
              </a:rPr>
              <a:t> (in de </a:t>
            </a:r>
            <a:r>
              <a:rPr lang="en-US" b="1" dirty="0" err="1" smtClean="0">
                <a:solidFill>
                  <a:schemeClr val="tx1"/>
                </a:solidFill>
              </a:rPr>
              <a:t>kom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draaien</a:t>
            </a:r>
            <a:r>
              <a:rPr lang="en-US" b="1" dirty="0" smtClean="0">
                <a:solidFill>
                  <a:schemeClr val="tx1"/>
                </a:solidFill>
              </a:rPr>
              <a:t>) van de </a:t>
            </a:r>
            <a:r>
              <a:rPr lang="en-US" b="1" dirty="0" err="1" smtClean="0">
                <a:solidFill>
                  <a:schemeClr val="tx1"/>
                </a:solidFill>
              </a:rPr>
              <a:t>heup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F:\Brochure FH ASI\radiografie 0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1926" y="1181373"/>
            <a:ext cx="5306344" cy="4643051"/>
          </a:xfrm>
          <a:prstGeom prst="rect">
            <a:avLst/>
          </a:prstGeom>
          <a:noFill/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5720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Beenlengte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controle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9" name="Picture 5" descr="DSC007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704325" y="1528549"/>
            <a:ext cx="5929725" cy="4443615"/>
          </a:xfrm>
          <a:prstGeom prst="rect">
            <a:avLst/>
          </a:prstGeom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39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Sluiten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wond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9" name="Picture 4" descr="Nieuwe afbeelding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0354" y="1465204"/>
            <a:ext cx="5625749" cy="4221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9519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Voor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en</a:t>
            </a:r>
            <a:r>
              <a:rPr lang="en-US" b="1" dirty="0" smtClean="0">
                <a:solidFill>
                  <a:schemeClr val="tx1"/>
                </a:solidFill>
              </a:rPr>
              <a:t> Na de </a:t>
            </a:r>
            <a:r>
              <a:rPr lang="en-US" b="1" dirty="0" err="1" smtClean="0">
                <a:solidFill>
                  <a:schemeClr val="tx1"/>
                </a:solidFill>
              </a:rPr>
              <a:t>operatie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6" name="Picture 3" descr="vandenbosch2_1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806777"/>
            <a:ext cx="3499322" cy="4260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vandenbosch1_1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795129"/>
            <a:ext cx="3486176" cy="4245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jdelijke aanduiding voor tekst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0285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Doel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Voorste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Benadering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10551" y="1887022"/>
            <a:ext cx="4261449" cy="345069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Toevoeging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aan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de </a:t>
            </a:r>
          </a:p>
          <a:p>
            <a:pPr marL="301943" lvl="1" indent="0">
              <a:buFont typeface="Arial"/>
              <a:buNone/>
            </a:pP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posterolaterale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benadering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Kleine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incisie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Geen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spierschade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Snelle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revalidatie </a:t>
            </a:r>
          </a:p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Korte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opname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Minimaliseren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luxaties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MAXIMALISEREN PATIENTTEVREDENHEID</a:t>
            </a: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154208"/>
            <a:ext cx="3888432" cy="2916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4477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nl-NL" dirty="0" smtClean="0"/>
              <a:t>Tot Slot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4"/>
          </p:nvPr>
        </p:nvSpPr>
        <p:spPr>
          <a:xfrm>
            <a:off x="663395" y="1054877"/>
            <a:ext cx="7659633" cy="3992563"/>
          </a:xfrm>
        </p:spPr>
        <p:txBody>
          <a:bodyPr/>
          <a:lstStyle/>
          <a:p>
            <a:r>
              <a:rPr lang="nl-NL" sz="2400" dirty="0" smtClean="0"/>
              <a:t>Voor vragen kunt zich altijd wenden tot de orthopedisch chirurgen:</a:t>
            </a:r>
          </a:p>
          <a:p>
            <a:r>
              <a:rPr lang="nl-NL" sz="2400" dirty="0" smtClean="0"/>
              <a:t>G. Dekkers en S. Arts, die de beschreven anterieure benadering uitvoeren.</a:t>
            </a:r>
          </a:p>
          <a:p>
            <a:r>
              <a:rPr lang="nl-NL" sz="2400" dirty="0" smtClean="0"/>
              <a:t>Tijdens een polikliniek bezoek kan dat uitgebreid besproken worden.</a:t>
            </a:r>
            <a:endParaRPr lang="nl-NL" sz="24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269" y="3560559"/>
            <a:ext cx="1418896" cy="20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7362" y="3560559"/>
            <a:ext cx="1418831" cy="207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kstvak 8"/>
          <p:cNvSpPr txBox="1"/>
          <p:nvPr/>
        </p:nvSpPr>
        <p:spPr>
          <a:xfrm>
            <a:off x="1676269" y="5639630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latin typeface="+mj-lt"/>
              </a:rPr>
              <a:t>G. Dekkers</a:t>
            </a:r>
            <a:endParaRPr lang="nl-NL" dirty="0">
              <a:latin typeface="+mj-lt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4637362" y="5639630"/>
            <a:ext cx="922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 </a:t>
            </a:r>
            <a:r>
              <a:rPr lang="nl-NL" dirty="0" smtClean="0">
                <a:latin typeface="+mj-lt"/>
              </a:rPr>
              <a:t>S. Arts</a:t>
            </a:r>
            <a:endParaRPr lang="nl-NL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44773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330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2704578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Waarom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dan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toch</a:t>
            </a:r>
            <a:r>
              <a:rPr lang="en-US" b="1" dirty="0" smtClean="0">
                <a:solidFill>
                  <a:schemeClr val="tx1"/>
                </a:solidFill>
              </a:rPr>
              <a:t> de </a:t>
            </a:r>
            <a:r>
              <a:rPr lang="en-US" b="1" dirty="0" err="1" smtClean="0">
                <a:solidFill>
                  <a:schemeClr val="tx1"/>
                </a:solidFill>
              </a:rPr>
              <a:t>anterieure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benadering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gebruiken</a:t>
            </a:r>
            <a:r>
              <a:rPr lang="en-US" b="1" dirty="0" smtClean="0">
                <a:solidFill>
                  <a:schemeClr val="tx1"/>
                </a:solidFill>
              </a:rPr>
              <a:t>?</a:t>
            </a:r>
            <a:endParaRPr lang="nl-N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369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Waarom</a:t>
            </a:r>
            <a:r>
              <a:rPr lang="en-US" b="1" dirty="0" smtClean="0">
                <a:solidFill>
                  <a:schemeClr val="tx1"/>
                </a:solidFill>
              </a:rPr>
              <a:t> Direct </a:t>
            </a:r>
            <a:r>
              <a:rPr lang="en-US" b="1" dirty="0" err="1" smtClean="0">
                <a:solidFill>
                  <a:schemeClr val="tx1"/>
                </a:solidFill>
              </a:rPr>
              <a:t>Anterieure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Benadering</a:t>
            </a:r>
            <a:r>
              <a:rPr lang="en-US" b="1" dirty="0" smtClean="0">
                <a:solidFill>
                  <a:schemeClr val="tx1"/>
                </a:solidFill>
              </a:rPr>
              <a:t> ?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720741" y="1873025"/>
            <a:ext cx="7408333" cy="1725348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Mogelijk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sneller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herstel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na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de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operatie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spiersparend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Minder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eenvoudig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uit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de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kom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gaan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van de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prothese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Beter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zicht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op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beenlengte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tijdens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operatie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Kleinere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huidsnede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incisie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</a:t>
            </a:r>
          </a:p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Mogelijk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minder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bloedverlies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 marL="0" indent="0">
              <a:buNone/>
            </a:pP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52855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Spiersparend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6" name="Content Placeholder 1"/>
          <p:cNvSpPr txBox="1">
            <a:spLocks/>
          </p:cNvSpPr>
          <p:nvPr/>
        </p:nvSpPr>
        <p:spPr>
          <a:xfrm>
            <a:off x="-1" y="1498431"/>
            <a:ext cx="5336275" cy="4486992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Tussen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de </a:t>
            </a:r>
            <a:r>
              <a:rPr 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spieren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door het  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   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gewricht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benaderen</a:t>
            </a: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</a:t>
            </a:r>
          </a:p>
          <a:p>
            <a:pPr>
              <a:buNone/>
            </a:pP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- </a:t>
            </a:r>
            <a:r>
              <a:rPr lang="nl-NL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Normaal </a:t>
            </a:r>
            <a:r>
              <a:rPr lang="nl-NL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looppatroon</a:t>
            </a:r>
          </a:p>
          <a:p>
            <a:pPr>
              <a:buNone/>
            </a:pPr>
            <a:r>
              <a:rPr lang="nl-NL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- Sneller lopen </a:t>
            </a:r>
            <a:r>
              <a:rPr lang="nl-NL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zonder </a:t>
            </a:r>
            <a:r>
              <a:rPr lang="nl-NL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</a:t>
            </a:r>
          </a:p>
          <a:p>
            <a:pPr>
              <a:buNone/>
            </a:pPr>
            <a:r>
              <a:rPr lang="nl-NL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nl-NL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krukken</a:t>
            </a:r>
            <a:endParaRPr lang="nl-NL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r>
              <a:rPr lang="nl-NL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- Betere </a:t>
            </a:r>
            <a:r>
              <a:rPr lang="nl-NL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stabiliteit met </a:t>
            </a:r>
            <a:r>
              <a:rPr lang="nl-NL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minder </a:t>
            </a:r>
          </a:p>
          <a:p>
            <a:pPr>
              <a:buNone/>
            </a:pPr>
            <a:r>
              <a:rPr lang="nl-NL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nl-NL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luxatiekans</a:t>
            </a:r>
            <a:endParaRPr lang="nl-NL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r>
              <a:rPr lang="nl-NL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-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Snellere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revalidatie met </a:t>
            </a:r>
            <a:r>
              <a:rPr 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kortere</a:t>
            </a: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None/>
            </a:pPr>
            <a:r>
              <a:rPr lang="en-US" sz="2400" dirty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  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opname</a:t>
            </a: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5238" y="1484783"/>
            <a:ext cx="3840118" cy="4725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395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Kleinere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huidincisie</a:t>
            </a:r>
            <a:endParaRPr lang="nl-NL" b="1" dirty="0">
              <a:solidFill>
                <a:schemeClr val="tx1"/>
              </a:solidFill>
            </a:endParaRPr>
          </a:p>
        </p:txBody>
      </p:sp>
      <p:pic>
        <p:nvPicPr>
          <p:cNvPr id="10" name="Picture 4" descr="Nieuwe afbeelding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4942" y="1284413"/>
            <a:ext cx="4855749" cy="3642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92140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Rugligging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10551" y="1875933"/>
            <a:ext cx="5390340" cy="345069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Comfortabele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positie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voor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de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patiënt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Eenvoudig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monitoren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en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beademen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Röntgendoorlichting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mogelijk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nl-NL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Beenlengte beter te controleren</a:t>
            </a:r>
          </a:p>
          <a:p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3" name="Afbeelding 5"/>
          <p:cNvPicPr>
            <a:picLocks noChangeAspect="1"/>
          </p:cNvPicPr>
          <p:nvPr/>
        </p:nvPicPr>
        <p:blipFill>
          <a:blip r:embed="rId2" cstate="print"/>
          <a:srcRect r="13951" b="7158"/>
          <a:stretch>
            <a:fillRect/>
          </a:stretch>
        </p:blipFill>
        <p:spPr>
          <a:xfrm>
            <a:off x="5857884" y="1285860"/>
            <a:ext cx="3127082" cy="2315421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10799999" rev="0"/>
            </a:camera>
            <a:lightRig rig="threePt" dir="t"/>
          </a:scene3d>
        </p:spPr>
      </p:pic>
      <p:pic>
        <p:nvPicPr>
          <p:cNvPr id="14" name="Picture 5" descr="DSC007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40827" y="3861048"/>
            <a:ext cx="3144139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773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Eventuele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complicaties</a:t>
            </a:r>
            <a:r>
              <a:rPr lang="en-US" b="1" dirty="0" smtClean="0">
                <a:solidFill>
                  <a:schemeClr val="tx1"/>
                </a:solidFill>
              </a:rPr>
              <a:t> van DAA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15995" y="1656272"/>
            <a:ext cx="7408333" cy="345069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-	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Mogelijke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z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enuwschade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n.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femoralis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cutaneus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	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lateralis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huidzenuw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veroorzaakt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doof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gevoel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	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bovenbeen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pPr>
              <a:buFont typeface="Arial"/>
              <a:buNone/>
            </a:pP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-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Soms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langere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operatie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duur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Font typeface="Arial"/>
              <a:buNone/>
            </a:pP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-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Soms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moeite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om het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juiste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zich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verkrijgen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pPr>
              <a:buFont typeface="Arial"/>
              <a:buNone/>
            </a:pP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		</a:t>
            </a:r>
          </a:p>
          <a:p>
            <a:pPr>
              <a:buFont typeface="Arial"/>
              <a:buNone/>
            </a:pPr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10" name="Picture 8" descr="nervus1"/>
          <p:cNvPicPr>
            <a:picLocks noChangeAspect="1" noChangeArrowheads="1"/>
          </p:cNvPicPr>
          <p:nvPr/>
        </p:nvPicPr>
        <p:blipFill rotWithShape="1">
          <a:blip r:embed="rId2" cstate="print"/>
          <a:srcRect r="34994"/>
          <a:stretch/>
        </p:blipFill>
        <p:spPr bwMode="auto">
          <a:xfrm>
            <a:off x="7088468" y="1547893"/>
            <a:ext cx="1667342" cy="40992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43979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/>
          <p:cNvSpPr>
            <a:spLocks noGrp="1"/>
          </p:cNvSpPr>
          <p:nvPr>
            <p:ph type="body" sz="quarter" idx="12"/>
          </p:nvPr>
        </p:nvSpPr>
        <p:spPr>
          <a:xfrm>
            <a:off x="310551" y="507289"/>
            <a:ext cx="8445259" cy="1148983"/>
          </a:xfrm>
        </p:spPr>
        <p:txBody>
          <a:bodyPr/>
          <a:lstStyle/>
          <a:p>
            <a:pPr algn="ctr"/>
            <a:r>
              <a:rPr lang="en-US" b="1" dirty="0" err="1" smtClean="0">
                <a:solidFill>
                  <a:schemeClr val="tx1"/>
                </a:solidFill>
              </a:rPr>
              <a:t>Niet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doen</a:t>
            </a:r>
            <a:r>
              <a:rPr lang="en-US" b="1" dirty="0" smtClean="0">
                <a:solidFill>
                  <a:schemeClr val="tx1"/>
                </a:solidFill>
              </a:rPr>
              <a:t> </a:t>
            </a:r>
            <a:r>
              <a:rPr lang="en-US" b="1" dirty="0" err="1" smtClean="0">
                <a:solidFill>
                  <a:schemeClr val="tx1"/>
                </a:solidFill>
              </a:rPr>
              <a:t>bij</a:t>
            </a:r>
            <a:endParaRPr lang="nl-NL" b="1" dirty="0">
              <a:solidFill>
                <a:schemeClr val="tx1"/>
              </a:solidFill>
            </a:endParaRPr>
          </a:p>
        </p:txBody>
      </p:sp>
      <p:sp>
        <p:nvSpPr>
          <p:cNvPr id="7" name="Tijdelijke aanduiding voor tekst 4"/>
          <p:cNvSpPr>
            <a:spLocks noGrp="1"/>
          </p:cNvSpPr>
          <p:nvPr>
            <p:ph type="body" sz="quarter" idx="15"/>
          </p:nvPr>
        </p:nvSpPr>
        <p:spPr>
          <a:xfrm>
            <a:off x="663396" y="6493213"/>
            <a:ext cx="5927203" cy="192087"/>
          </a:xfrm>
        </p:spPr>
        <p:txBody>
          <a:bodyPr/>
          <a:lstStyle/>
          <a:p>
            <a:pPr algn="r"/>
            <a:r>
              <a:rPr lang="nl-NL" sz="800" dirty="0" smtClean="0">
                <a:solidFill>
                  <a:schemeClr val="tx1"/>
                </a:solidFill>
              </a:rPr>
              <a:t>“Anterieure benadering totale heup” – Drs. S. Arts</a:t>
            </a:r>
            <a:endParaRPr lang="nl-NL" sz="800" dirty="0">
              <a:solidFill>
                <a:schemeClr val="tx1"/>
              </a:solidFill>
            </a:endParaRPr>
          </a:p>
        </p:txBody>
      </p:sp>
      <p:sp>
        <p:nvSpPr>
          <p:cNvPr id="8" name="Tijdelijke aanduiding voor tekst 5"/>
          <p:cNvSpPr>
            <a:spLocks noGrp="1"/>
          </p:cNvSpPr>
          <p:nvPr>
            <p:ph type="body" sz="quarter" idx="16"/>
          </p:nvPr>
        </p:nvSpPr>
        <p:spPr>
          <a:xfrm>
            <a:off x="6653381" y="6493213"/>
            <a:ext cx="910175" cy="192087"/>
          </a:xfrm>
        </p:spPr>
        <p:txBody>
          <a:bodyPr/>
          <a:lstStyle/>
          <a:p>
            <a:r>
              <a:rPr lang="nl-NL" sz="800" dirty="0" smtClean="0">
                <a:solidFill>
                  <a:schemeClr val="tx1"/>
                </a:solidFill>
              </a:rPr>
              <a:t>7 juli 2016</a:t>
            </a:r>
          </a:p>
          <a:p>
            <a:endParaRPr lang="nl-NL" sz="800" dirty="0">
              <a:solidFill>
                <a:schemeClr val="tx1"/>
              </a:solidFill>
            </a:endParaRPr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>
            <a:off x="558290" y="1854702"/>
            <a:ext cx="7408333" cy="345069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Kleine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,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te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gespierde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patiënt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(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Fors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overgewicht</a:t>
            </a:r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Bepaalde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karakteristieken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op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röntgenfoto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van de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heup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(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bv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een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“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varus”heup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), of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een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afwijkende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anatomie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vanwege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een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andere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</a:t>
            </a:r>
            <a:r>
              <a:rPr lang="en-US" sz="2400" dirty="0" err="1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reden</a:t>
            </a:r>
            <a:r>
              <a:rPr lang="en-US" sz="2400" dirty="0" smtClean="0"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.</a:t>
            </a:r>
          </a:p>
          <a:p>
            <a:endParaRPr lang="en-US" sz="2400" dirty="0" smtClean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  <a:p>
            <a:endParaRPr lang="en-US" sz="2400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21201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EMPLATE - LZR_Basisopzet_Powerpoint_4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4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- LZR_Basisopzet_Powerpoint_4-3.potm</Template>
  <TotalTime>2206</TotalTime>
  <Words>339</Words>
  <Application>Microsoft Office PowerPoint</Application>
  <PresentationFormat>Diavoorstelling (4:3)</PresentationFormat>
  <Paragraphs>80</Paragraphs>
  <Slides>29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5</vt:i4>
      </vt:variant>
      <vt:variant>
        <vt:lpstr>Diatitels</vt:lpstr>
      </vt:variant>
      <vt:variant>
        <vt:i4>29</vt:i4>
      </vt:variant>
    </vt:vector>
  </HeadingPairs>
  <TitlesOfParts>
    <vt:vector size="34" baseType="lpstr">
      <vt:lpstr>2_Custom Design</vt:lpstr>
      <vt:lpstr>3_Custom Design</vt:lpstr>
      <vt:lpstr>TEMPLATE - LZR_Basisopzet_Powerpoint_4-3</vt:lpstr>
      <vt:lpstr>4_Custom Design</vt:lpstr>
      <vt:lpstr>Custom Design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Gerrian</dc:creator>
  <cp:lastModifiedBy>mieke.huijs</cp:lastModifiedBy>
  <cp:revision>221</cp:revision>
  <dcterms:created xsi:type="dcterms:W3CDTF">2015-06-23T10:08:24Z</dcterms:created>
  <dcterms:modified xsi:type="dcterms:W3CDTF">2016-10-07T14:54:55Z</dcterms:modified>
</cp:coreProperties>
</file>